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media/image16.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9"/>
  </p:notesMasterIdLst>
  <p:sldIdLst>
    <p:sldId id="256" r:id="rId2"/>
    <p:sldId id="257" r:id="rId3"/>
    <p:sldId id="258" r:id="rId4"/>
    <p:sldId id="2534" r:id="rId5"/>
    <p:sldId id="2536" r:id="rId6"/>
    <p:sldId id="2550" r:id="rId7"/>
    <p:sldId id="2551" r:id="rId8"/>
    <p:sldId id="2547" r:id="rId9"/>
    <p:sldId id="2548" r:id="rId10"/>
    <p:sldId id="2577" r:id="rId11"/>
    <p:sldId id="2373" r:id="rId12"/>
    <p:sldId id="260" r:id="rId13"/>
    <p:sldId id="261" r:id="rId14"/>
    <p:sldId id="337" r:id="rId15"/>
    <p:sldId id="339" r:id="rId16"/>
    <p:sldId id="338" r:id="rId17"/>
    <p:sldId id="341" r:id="rId18"/>
    <p:sldId id="340" r:id="rId19"/>
    <p:sldId id="2542" r:id="rId20"/>
    <p:sldId id="2549" r:id="rId21"/>
    <p:sldId id="2422" r:id="rId22"/>
    <p:sldId id="2502" r:id="rId23"/>
    <p:sldId id="2503" r:id="rId24"/>
    <p:sldId id="2504" r:id="rId25"/>
    <p:sldId id="2495" r:id="rId26"/>
    <p:sldId id="2496" r:id="rId27"/>
    <p:sldId id="342" r:id="rId28"/>
    <p:sldId id="2418" r:id="rId29"/>
    <p:sldId id="2324" r:id="rId30"/>
    <p:sldId id="2417" r:id="rId31"/>
    <p:sldId id="2420" r:id="rId32"/>
    <p:sldId id="1872" r:id="rId33"/>
    <p:sldId id="1825" r:id="rId34"/>
    <p:sldId id="2329" r:id="rId35"/>
    <p:sldId id="2031" r:id="rId36"/>
    <p:sldId id="2032" r:id="rId37"/>
    <p:sldId id="2412" r:id="rId38"/>
    <p:sldId id="2413" r:id="rId39"/>
    <p:sldId id="2419" r:id="rId40"/>
    <p:sldId id="2505" r:id="rId41"/>
    <p:sldId id="2506" r:id="rId42"/>
    <p:sldId id="2507" r:id="rId43"/>
    <p:sldId id="2508" r:id="rId44"/>
    <p:sldId id="2509" r:id="rId45"/>
    <p:sldId id="2510" r:id="rId46"/>
    <p:sldId id="2511" r:id="rId47"/>
    <p:sldId id="2512" r:id="rId48"/>
    <p:sldId id="2513" r:id="rId49"/>
    <p:sldId id="2514" r:id="rId50"/>
    <p:sldId id="2515" r:id="rId51"/>
    <p:sldId id="2516" r:id="rId52"/>
    <p:sldId id="2517" r:id="rId53"/>
    <p:sldId id="2518" r:id="rId54"/>
    <p:sldId id="2519" r:id="rId55"/>
    <p:sldId id="2520" r:id="rId56"/>
    <p:sldId id="2521" r:id="rId57"/>
    <p:sldId id="2522" r:id="rId58"/>
    <p:sldId id="2523" r:id="rId59"/>
    <p:sldId id="2525" r:id="rId60"/>
    <p:sldId id="2526" r:id="rId61"/>
    <p:sldId id="2527" r:id="rId62"/>
    <p:sldId id="2528" r:id="rId63"/>
    <p:sldId id="2530" r:id="rId64"/>
    <p:sldId id="2531" r:id="rId65"/>
    <p:sldId id="2567" r:id="rId66"/>
    <p:sldId id="2532" r:id="rId67"/>
    <p:sldId id="2568" r:id="rId68"/>
    <p:sldId id="2569" r:id="rId69"/>
    <p:sldId id="2570" r:id="rId70"/>
    <p:sldId id="2571" r:id="rId71"/>
    <p:sldId id="2572" r:id="rId72"/>
    <p:sldId id="2573" r:id="rId73"/>
    <p:sldId id="2543" r:id="rId74"/>
    <p:sldId id="2544" r:id="rId75"/>
    <p:sldId id="2556" r:id="rId76"/>
    <p:sldId id="2554" r:id="rId77"/>
    <p:sldId id="2489" r:id="rId78"/>
    <p:sldId id="2490" r:id="rId79"/>
    <p:sldId id="2491" r:id="rId80"/>
    <p:sldId id="2493" r:id="rId81"/>
    <p:sldId id="2485" r:id="rId82"/>
    <p:sldId id="2546" r:id="rId83"/>
    <p:sldId id="2557" r:id="rId84"/>
    <p:sldId id="313" r:id="rId85"/>
    <p:sldId id="2558" r:id="rId86"/>
    <p:sldId id="2576" r:id="rId87"/>
    <p:sldId id="2356" r:id="rId88"/>
    <p:sldId id="2561" r:id="rId89"/>
    <p:sldId id="2378" r:id="rId90"/>
    <p:sldId id="2376" r:id="rId91"/>
    <p:sldId id="2574" r:id="rId92"/>
    <p:sldId id="2562" r:id="rId93"/>
    <p:sldId id="2563" r:id="rId94"/>
    <p:sldId id="1744" r:id="rId95"/>
    <p:sldId id="2357" r:id="rId96"/>
    <p:sldId id="2564" r:id="rId97"/>
    <p:sldId id="2565" r:id="rId98"/>
  </p:sldIdLst>
  <p:sldSz cx="9144000" cy="5143500" type="screen16x9"/>
  <p:notesSz cx="6858000" cy="9144000"/>
  <p:embeddedFontLst>
    <p:embeddedFont>
      <p:font typeface="Abadi" panose="020B0604020202020204" pitchFamily="34" charset="0"/>
      <p:regular r:id="rId100"/>
    </p:embeddedFont>
    <p:embeddedFont>
      <p:font typeface="Aharoni" panose="020B0604020202020204" pitchFamily="2" charset="-79"/>
      <p:bold r:id="rId101"/>
    </p:embeddedFont>
    <p:embeddedFont>
      <p:font typeface="Calibri" panose="020F0502020204030204" pitchFamily="34" charset="0"/>
      <p:regular r:id="rId102"/>
      <p:bold r:id="rId103"/>
      <p:italic r:id="rId104"/>
      <p:boldItalic r:id="rId105"/>
    </p:embeddedFont>
    <p:embeddedFont>
      <p:font typeface="Garamond" panose="02020404030301010803" pitchFamily="18" charset="0"/>
      <p:regular r:id="rId106"/>
      <p:bold r:id="rId107"/>
      <p:italic r:id="rId108"/>
    </p:embeddedFont>
    <p:embeddedFont>
      <p:font typeface="georgia" panose="02040502050405020303" pitchFamily="18" charset="0"/>
      <p:regular r:id="rId109"/>
      <p:bold r:id="rId110"/>
      <p:italic r:id="rId111"/>
      <p:boldItalic r:id="rId112"/>
    </p:embeddedFont>
    <p:embeddedFont>
      <p:font typeface="Open Sans" panose="020B0606030504020204" pitchFamily="34" charset="0"/>
      <p:regular r:id="rId113"/>
      <p:bold r:id="rId114"/>
      <p:italic r:id="rId115"/>
      <p:boldItalic r:id="rId116"/>
    </p:embeddedFont>
    <p:embeddedFont>
      <p:font typeface="Proxima Nova" panose="020B0604020202020204" charset="0"/>
      <p:regular r:id="rId117"/>
      <p:bold r:id="rId118"/>
      <p:italic r:id="rId119"/>
      <p:boldItalic r:id="rId120"/>
    </p:embeddedFont>
    <p:embeddedFont>
      <p:font typeface="Times" panose="02020603050405020304" pitchFamily="18" charset="0"/>
      <p:regular r:id="rId121"/>
      <p:bold r:id="rId122"/>
      <p:italic r:id="rId123"/>
      <p:boldItalic r:id="rId124"/>
    </p:embeddedFont>
    <p:embeddedFont>
      <p:font typeface="Tw Cen MT" panose="020B0602020104020603" pitchFamily="34" charset="0"/>
      <p:regular r:id="rId125"/>
      <p:bold r:id="rId126"/>
      <p:italic r:id="rId127"/>
      <p:bold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1" roundtripDataSignature="AMtx7mhcdjtTXr/JaPaPCUkMCH10lgM1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708D55-A76A-4A22-93F9-CE63F134E2D9}" v="4" dt="2023-01-20T14:13:29.795"/>
  </p1510:revLst>
</p1510:revInfo>
</file>

<file path=ppt/tableStyles.xml><?xml version="1.0" encoding="utf-8"?>
<a:tblStyleLst xmlns:a="http://schemas.openxmlformats.org/drawingml/2006/main" def="{38623BFC-6A6A-4BE2-9748-7C05263B6572}">
  <a:tblStyle styleId="{38623BFC-6A6A-4BE2-9748-7C05263B657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101" d="100"/>
          <a:sy n="101" d="100"/>
        </p:scale>
        <p:origin x="936"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8.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font" Target="fonts/font8.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3.fntdata"/><Relationship Id="rId123" Type="http://schemas.openxmlformats.org/officeDocument/2006/relationships/font" Target="fonts/font24.fntdata"/><Relationship Id="rId128" Type="http://schemas.openxmlformats.org/officeDocument/2006/relationships/font" Target="fonts/font2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4.fntdata"/><Relationship Id="rId118" Type="http://schemas.openxmlformats.org/officeDocument/2006/relationships/font" Target="fonts/font19.fntdata"/><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4.fntdata"/><Relationship Id="rId108" Type="http://schemas.openxmlformats.org/officeDocument/2006/relationships/font" Target="fonts/font9.fntdata"/><Relationship Id="rId124" Type="http://schemas.openxmlformats.org/officeDocument/2006/relationships/font" Target="fonts/font2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5.fntdata"/><Relationship Id="rId119" Type="http://schemas.openxmlformats.org/officeDocument/2006/relationships/font" Target="fonts/font20.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0.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5.fntdata"/><Relationship Id="rId120" Type="http://schemas.openxmlformats.org/officeDocument/2006/relationships/font" Target="fonts/font21.fntdata"/><Relationship Id="rId125"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1.fntdata"/><Relationship Id="rId115" Type="http://schemas.openxmlformats.org/officeDocument/2006/relationships/font" Target="fonts/font16.fntdata"/><Relationship Id="rId131" Type="http://customschemas.google.com/relationships/presentationmetadata" Target="metadata"/><Relationship Id="rId136"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fntdata"/><Relationship Id="rId105" Type="http://schemas.openxmlformats.org/officeDocument/2006/relationships/font" Target="fonts/font6.fntdata"/><Relationship Id="rId126"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2.fntdata"/><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7.fntdata"/><Relationship Id="rId12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font" Target="fonts/font2.fntdata"/><Relationship Id="rId122"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13.fntdata"/><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ismers-my.sharepoint.com/personal/bsmyth_isminc_com/Documents/ISM/Survey%20and%20Research%20ISM/Teacher%20Shortage%20Faculty%20Attraction/fcp_report_0801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How likely is it that you will stay at this school for the foreseeable future?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95-41AE-ABC6-6F1CEC5DCD6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95-41AE-ABC6-6F1CEC5DCD6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95-41AE-ABC6-6F1CEC5DCD6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95-41AE-ABC6-6F1CEC5DCD6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395-41AE-ABC6-6F1CEC5DCD6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Dataset!$AC$2765:$AC$2769</c:f>
              <c:strCache>
                <c:ptCount val="5"/>
                <c:pt idx="0">
                  <c:v>Extremely unlikely</c:v>
                </c:pt>
                <c:pt idx="1">
                  <c:v>Unlikely</c:v>
                </c:pt>
                <c:pt idx="2">
                  <c:v>50/50</c:v>
                </c:pt>
                <c:pt idx="3">
                  <c:v>Likely</c:v>
                </c:pt>
                <c:pt idx="4">
                  <c:v>Extremely likely</c:v>
                </c:pt>
              </c:strCache>
            </c:strRef>
          </c:cat>
          <c:val>
            <c:numRef>
              <c:f>Dataset!$AD$2765:$AD$2769</c:f>
              <c:numCache>
                <c:formatCode>0%</c:formatCode>
                <c:ptCount val="5"/>
                <c:pt idx="0">
                  <c:v>3.3187454412837346E-2</c:v>
                </c:pt>
                <c:pt idx="1">
                  <c:v>4.8869438366156093E-2</c:v>
                </c:pt>
                <c:pt idx="2">
                  <c:v>0.18161925601750548</c:v>
                </c:pt>
                <c:pt idx="3">
                  <c:v>0.31254558716265501</c:v>
                </c:pt>
                <c:pt idx="4">
                  <c:v>0.42377826404084612</c:v>
                </c:pt>
              </c:numCache>
            </c:numRef>
          </c:val>
          <c:extLst>
            <c:ext xmlns:c16="http://schemas.microsoft.com/office/drawing/2014/chart" uri="{C3380CC4-5D6E-409C-BE32-E72D297353CC}">
              <c16:uniqueId val="{0000000A-E395-41AE-ABC6-6F1CEC5DCD6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A7584A-F7A1-45FB-9773-9B06C8A262EA}" type="doc">
      <dgm:prSet loTypeId="urn:microsoft.com/office/officeart/2005/8/layout/hProcess9" loCatId="process" qsTypeId="urn:microsoft.com/office/officeart/2005/8/quickstyle/simple1" qsCatId="simple" csTypeId="urn:microsoft.com/office/officeart/2005/8/colors/colorful1" csCatId="colorful" phldr="1"/>
      <dgm:spPr/>
    </dgm:pt>
    <dgm:pt modelId="{0005B448-B26D-497D-A04A-3C996BE7C2E4}">
      <dgm:prSet phldrT="[Text]"/>
      <dgm:spPr/>
      <dgm:t>
        <a:bodyPr/>
        <a:lstStyle/>
        <a:p>
          <a:r>
            <a:rPr lang="en-US" dirty="0"/>
            <a:t>Leaders &amp;  Processes That Drive Faculty Culture</a:t>
          </a:r>
        </a:p>
      </dgm:t>
    </dgm:pt>
    <dgm:pt modelId="{2BB1136A-BDAA-494B-9BBC-F1623CFEAC7F}" type="parTrans" cxnId="{319D4107-42C8-483D-A50E-BA0BA4CE19AA}">
      <dgm:prSet/>
      <dgm:spPr/>
      <dgm:t>
        <a:bodyPr/>
        <a:lstStyle/>
        <a:p>
          <a:endParaRPr lang="en-US"/>
        </a:p>
      </dgm:t>
    </dgm:pt>
    <dgm:pt modelId="{29D18841-6779-40A8-A121-CBA264077100}" type="sibTrans" cxnId="{319D4107-42C8-483D-A50E-BA0BA4CE19AA}">
      <dgm:prSet/>
      <dgm:spPr/>
      <dgm:t>
        <a:bodyPr/>
        <a:lstStyle/>
        <a:p>
          <a:endParaRPr lang="en-US"/>
        </a:p>
      </dgm:t>
    </dgm:pt>
    <dgm:pt modelId="{E2EE4FBF-7558-418C-9A4E-28C296BBF0F5}">
      <dgm:prSet phldrT="[Text]"/>
      <dgm:spPr/>
      <dgm:t>
        <a:bodyPr/>
        <a:lstStyle/>
        <a:p>
          <a:r>
            <a:rPr lang="en-US" dirty="0"/>
            <a:t>Environments that Focus on Well-Being, Belonging and Self-Efficacy</a:t>
          </a:r>
        </a:p>
      </dgm:t>
    </dgm:pt>
    <dgm:pt modelId="{8E17954F-A3C6-4F56-A5EE-6F1C9C19E970}" type="parTrans" cxnId="{3C2BC7BF-0103-4F46-A6DE-8AC5C95B20A5}">
      <dgm:prSet/>
      <dgm:spPr/>
      <dgm:t>
        <a:bodyPr/>
        <a:lstStyle/>
        <a:p>
          <a:endParaRPr lang="en-US"/>
        </a:p>
      </dgm:t>
    </dgm:pt>
    <dgm:pt modelId="{5BA5DC6F-9D25-49FF-9F9B-799249FFCFA7}" type="sibTrans" cxnId="{3C2BC7BF-0103-4F46-A6DE-8AC5C95B20A5}">
      <dgm:prSet/>
      <dgm:spPr/>
      <dgm:t>
        <a:bodyPr/>
        <a:lstStyle/>
        <a:p>
          <a:endParaRPr lang="en-US"/>
        </a:p>
      </dgm:t>
    </dgm:pt>
    <dgm:pt modelId="{51F3684B-D72C-45B3-A2B2-29B4325696A0}">
      <dgm:prSet phldrT="[Text]"/>
      <dgm:spPr/>
      <dgm:t>
        <a:bodyPr/>
        <a:lstStyle/>
        <a:p>
          <a:r>
            <a:rPr lang="en-US" dirty="0"/>
            <a:t>Teachers Who Provide P&amp;S</a:t>
          </a:r>
        </a:p>
      </dgm:t>
    </dgm:pt>
    <dgm:pt modelId="{5213DAFC-B523-4A3E-A276-62FA234B63CE}" type="sibTrans" cxnId="{BF31EA6A-73F8-4AAE-8673-D975F36CF7B4}">
      <dgm:prSet/>
      <dgm:spPr/>
      <dgm:t>
        <a:bodyPr/>
        <a:lstStyle/>
        <a:p>
          <a:endParaRPr lang="en-US"/>
        </a:p>
      </dgm:t>
    </dgm:pt>
    <dgm:pt modelId="{CC1B78D8-F6EA-448F-958E-35099E0D9BA6}" type="parTrans" cxnId="{BF31EA6A-73F8-4AAE-8673-D975F36CF7B4}">
      <dgm:prSet/>
      <dgm:spPr/>
      <dgm:t>
        <a:bodyPr/>
        <a:lstStyle/>
        <a:p>
          <a:endParaRPr lang="en-US"/>
        </a:p>
      </dgm:t>
    </dgm:pt>
    <dgm:pt modelId="{433115F0-2E7D-4270-8941-3FF269EFA1A5}" type="pres">
      <dgm:prSet presAssocID="{C9A7584A-F7A1-45FB-9773-9B06C8A262EA}" presName="CompostProcess" presStyleCnt="0">
        <dgm:presLayoutVars>
          <dgm:dir/>
          <dgm:resizeHandles val="exact"/>
        </dgm:presLayoutVars>
      </dgm:prSet>
      <dgm:spPr/>
    </dgm:pt>
    <dgm:pt modelId="{7A6597A1-60BC-4512-801F-09B93E72DAE2}" type="pres">
      <dgm:prSet presAssocID="{C9A7584A-F7A1-45FB-9773-9B06C8A262EA}" presName="arrow" presStyleLbl="bgShp" presStyleIdx="0" presStyleCnt="1"/>
      <dgm:spPr/>
    </dgm:pt>
    <dgm:pt modelId="{79553ACD-E692-47F4-B563-A661304ED7FD}" type="pres">
      <dgm:prSet presAssocID="{C9A7584A-F7A1-45FB-9773-9B06C8A262EA}" presName="linearProcess" presStyleCnt="0"/>
      <dgm:spPr/>
    </dgm:pt>
    <dgm:pt modelId="{3B5FC65D-2934-40D9-B57C-CC0420DD82BA}" type="pres">
      <dgm:prSet presAssocID="{0005B448-B26D-497D-A04A-3C996BE7C2E4}" presName="textNode" presStyleLbl="node1" presStyleIdx="0" presStyleCnt="3">
        <dgm:presLayoutVars>
          <dgm:bulletEnabled val="1"/>
        </dgm:presLayoutVars>
      </dgm:prSet>
      <dgm:spPr/>
    </dgm:pt>
    <dgm:pt modelId="{0A0EAB91-D3E7-4816-9FB3-F3E419D74B06}" type="pres">
      <dgm:prSet presAssocID="{29D18841-6779-40A8-A121-CBA264077100}" presName="sibTrans" presStyleCnt="0"/>
      <dgm:spPr/>
    </dgm:pt>
    <dgm:pt modelId="{530A4006-6D16-41D5-84AF-CFC1D68ADB04}" type="pres">
      <dgm:prSet presAssocID="{51F3684B-D72C-45B3-A2B2-29B4325696A0}" presName="textNode" presStyleLbl="node1" presStyleIdx="1" presStyleCnt="3">
        <dgm:presLayoutVars>
          <dgm:bulletEnabled val="1"/>
        </dgm:presLayoutVars>
      </dgm:prSet>
      <dgm:spPr/>
    </dgm:pt>
    <dgm:pt modelId="{4411FD30-8B34-4949-BE3E-E04111962421}" type="pres">
      <dgm:prSet presAssocID="{5213DAFC-B523-4A3E-A276-62FA234B63CE}" presName="sibTrans" presStyleCnt="0"/>
      <dgm:spPr/>
    </dgm:pt>
    <dgm:pt modelId="{27B7C465-1043-4734-93D8-CB934265F2BB}" type="pres">
      <dgm:prSet presAssocID="{E2EE4FBF-7558-418C-9A4E-28C296BBF0F5}" presName="textNode" presStyleLbl="node1" presStyleIdx="2" presStyleCnt="3">
        <dgm:presLayoutVars>
          <dgm:bulletEnabled val="1"/>
        </dgm:presLayoutVars>
      </dgm:prSet>
      <dgm:spPr/>
    </dgm:pt>
  </dgm:ptLst>
  <dgm:cxnLst>
    <dgm:cxn modelId="{319D4107-42C8-483D-A50E-BA0BA4CE19AA}" srcId="{C9A7584A-F7A1-45FB-9773-9B06C8A262EA}" destId="{0005B448-B26D-497D-A04A-3C996BE7C2E4}" srcOrd="0" destOrd="0" parTransId="{2BB1136A-BDAA-494B-9BBC-F1623CFEAC7F}" sibTransId="{29D18841-6779-40A8-A121-CBA264077100}"/>
    <dgm:cxn modelId="{EFDF3C21-BBD6-419B-9999-F56D26E1CDF9}" type="presOf" srcId="{E2EE4FBF-7558-418C-9A4E-28C296BBF0F5}" destId="{27B7C465-1043-4734-93D8-CB934265F2BB}" srcOrd="0" destOrd="0" presId="urn:microsoft.com/office/officeart/2005/8/layout/hProcess9"/>
    <dgm:cxn modelId="{79A91D5B-46B5-426B-A0C6-D03E8E8FA27E}" type="presOf" srcId="{51F3684B-D72C-45B3-A2B2-29B4325696A0}" destId="{530A4006-6D16-41D5-84AF-CFC1D68ADB04}" srcOrd="0" destOrd="0" presId="urn:microsoft.com/office/officeart/2005/8/layout/hProcess9"/>
    <dgm:cxn modelId="{BF31EA6A-73F8-4AAE-8673-D975F36CF7B4}" srcId="{C9A7584A-F7A1-45FB-9773-9B06C8A262EA}" destId="{51F3684B-D72C-45B3-A2B2-29B4325696A0}" srcOrd="1" destOrd="0" parTransId="{CC1B78D8-F6EA-448F-958E-35099E0D9BA6}" sibTransId="{5213DAFC-B523-4A3E-A276-62FA234B63CE}"/>
    <dgm:cxn modelId="{E7A4826B-7A2E-42BD-8D53-F3AB428FB745}" type="presOf" srcId="{C9A7584A-F7A1-45FB-9773-9B06C8A262EA}" destId="{433115F0-2E7D-4270-8941-3FF269EFA1A5}" srcOrd="0" destOrd="0" presId="urn:microsoft.com/office/officeart/2005/8/layout/hProcess9"/>
    <dgm:cxn modelId="{3C2BC7BF-0103-4F46-A6DE-8AC5C95B20A5}" srcId="{C9A7584A-F7A1-45FB-9773-9B06C8A262EA}" destId="{E2EE4FBF-7558-418C-9A4E-28C296BBF0F5}" srcOrd="2" destOrd="0" parTransId="{8E17954F-A3C6-4F56-A5EE-6F1C9C19E970}" sibTransId="{5BA5DC6F-9D25-49FF-9F9B-799249FFCFA7}"/>
    <dgm:cxn modelId="{FC3D33F4-752D-493F-8CD8-2920FEBDBA06}" type="presOf" srcId="{0005B448-B26D-497D-A04A-3C996BE7C2E4}" destId="{3B5FC65D-2934-40D9-B57C-CC0420DD82BA}" srcOrd="0" destOrd="0" presId="urn:microsoft.com/office/officeart/2005/8/layout/hProcess9"/>
    <dgm:cxn modelId="{7C8AA684-F47C-4D03-9231-D06CD0604BCD}" type="presParOf" srcId="{433115F0-2E7D-4270-8941-3FF269EFA1A5}" destId="{7A6597A1-60BC-4512-801F-09B93E72DAE2}" srcOrd="0" destOrd="0" presId="urn:microsoft.com/office/officeart/2005/8/layout/hProcess9"/>
    <dgm:cxn modelId="{F0B9554A-6F5C-496A-876C-0A794EFD98A6}" type="presParOf" srcId="{433115F0-2E7D-4270-8941-3FF269EFA1A5}" destId="{79553ACD-E692-47F4-B563-A661304ED7FD}" srcOrd="1" destOrd="0" presId="urn:microsoft.com/office/officeart/2005/8/layout/hProcess9"/>
    <dgm:cxn modelId="{CD1FD487-F2AB-4C16-8638-C74406913741}" type="presParOf" srcId="{79553ACD-E692-47F4-B563-A661304ED7FD}" destId="{3B5FC65D-2934-40D9-B57C-CC0420DD82BA}" srcOrd="0" destOrd="0" presId="urn:microsoft.com/office/officeart/2005/8/layout/hProcess9"/>
    <dgm:cxn modelId="{03C0874F-FA75-4819-B4AE-E26512A011DD}" type="presParOf" srcId="{79553ACD-E692-47F4-B563-A661304ED7FD}" destId="{0A0EAB91-D3E7-4816-9FB3-F3E419D74B06}" srcOrd="1" destOrd="0" presId="urn:microsoft.com/office/officeart/2005/8/layout/hProcess9"/>
    <dgm:cxn modelId="{11A89F2E-7552-4838-B64E-891D7198D39F}" type="presParOf" srcId="{79553ACD-E692-47F4-B563-A661304ED7FD}" destId="{530A4006-6D16-41D5-84AF-CFC1D68ADB04}" srcOrd="2" destOrd="0" presId="urn:microsoft.com/office/officeart/2005/8/layout/hProcess9"/>
    <dgm:cxn modelId="{394B31CD-B8E6-4A06-B1F2-4AFB646ABB2C}" type="presParOf" srcId="{79553ACD-E692-47F4-B563-A661304ED7FD}" destId="{4411FD30-8B34-4949-BE3E-E04111962421}" srcOrd="3" destOrd="0" presId="urn:microsoft.com/office/officeart/2005/8/layout/hProcess9"/>
    <dgm:cxn modelId="{DB1B6BA7-1C21-496C-9A6C-87839BB2F833}" type="presParOf" srcId="{79553ACD-E692-47F4-B563-A661304ED7FD}" destId="{27B7C465-1043-4734-93D8-CB934265F2B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A1F277-4DB5-4CDC-AE2A-8D013B336136}" type="doc">
      <dgm:prSet loTypeId="urn:microsoft.com/office/officeart/2016/7/layout/VerticalSolidActionList" loCatId="List" qsTypeId="urn:microsoft.com/office/officeart/2005/8/quickstyle/simple4" qsCatId="simple" csTypeId="urn:microsoft.com/office/officeart/2005/8/colors/accent1_2" csCatId="accent1"/>
      <dgm:spPr/>
      <dgm:t>
        <a:bodyPr/>
        <a:lstStyle/>
        <a:p>
          <a:endParaRPr lang="en-US"/>
        </a:p>
      </dgm:t>
    </dgm:pt>
    <dgm:pt modelId="{13094464-DDCD-4543-9997-9FC0669C5CEF}">
      <dgm:prSet/>
      <dgm:spPr/>
      <dgm:t>
        <a:bodyPr/>
        <a:lstStyle/>
        <a:p>
          <a:r>
            <a:rPr lang="en-US"/>
            <a:t>Affirm and Support</a:t>
          </a:r>
        </a:p>
      </dgm:t>
    </dgm:pt>
    <dgm:pt modelId="{15382483-FA3F-450A-B4AB-A5BF281ACCE1}" type="parTrans" cxnId="{444A861A-F10F-4712-B602-4273EEB98F6A}">
      <dgm:prSet/>
      <dgm:spPr/>
      <dgm:t>
        <a:bodyPr/>
        <a:lstStyle/>
        <a:p>
          <a:endParaRPr lang="en-US"/>
        </a:p>
      </dgm:t>
    </dgm:pt>
    <dgm:pt modelId="{6D200E55-4C51-4772-96F9-C773491C47A2}" type="sibTrans" cxnId="{444A861A-F10F-4712-B602-4273EEB98F6A}">
      <dgm:prSet/>
      <dgm:spPr/>
      <dgm:t>
        <a:bodyPr/>
        <a:lstStyle/>
        <a:p>
          <a:endParaRPr lang="en-US"/>
        </a:p>
      </dgm:t>
    </dgm:pt>
    <dgm:pt modelId="{2B2E21B7-D6FC-414C-8493-8C65DB17505B}">
      <dgm:prSet/>
      <dgm:spPr/>
      <dgm:t>
        <a:bodyPr/>
        <a:lstStyle/>
        <a:p>
          <a:r>
            <a:rPr lang="en-US"/>
            <a:t>Affirm and Support the Mission</a:t>
          </a:r>
        </a:p>
      </dgm:t>
    </dgm:pt>
    <dgm:pt modelId="{BC0DE29E-D64D-40D9-9527-0013F5955AB2}" type="parTrans" cxnId="{0707981C-854B-4064-8FA3-EA4A46D74945}">
      <dgm:prSet/>
      <dgm:spPr/>
      <dgm:t>
        <a:bodyPr/>
        <a:lstStyle/>
        <a:p>
          <a:endParaRPr lang="en-US"/>
        </a:p>
      </dgm:t>
    </dgm:pt>
    <dgm:pt modelId="{63822A1E-8F8C-45F9-9FBA-3F15EC197068}" type="sibTrans" cxnId="{0707981C-854B-4064-8FA3-EA4A46D74945}">
      <dgm:prSet/>
      <dgm:spPr/>
      <dgm:t>
        <a:bodyPr/>
        <a:lstStyle/>
        <a:p>
          <a:endParaRPr lang="en-US"/>
        </a:p>
      </dgm:t>
    </dgm:pt>
    <dgm:pt modelId="{6B612470-E648-494F-AB89-A3059DC8439A}">
      <dgm:prSet/>
      <dgm:spPr/>
      <dgm:t>
        <a:bodyPr/>
        <a:lstStyle/>
        <a:p>
          <a:r>
            <a:rPr lang="en-US"/>
            <a:t>Provide</a:t>
          </a:r>
        </a:p>
      </dgm:t>
    </dgm:pt>
    <dgm:pt modelId="{3C378DAB-DA81-4014-B31C-AFA5DF3637C6}" type="parTrans" cxnId="{00FE4488-3115-421E-89BE-B5D3880DA834}">
      <dgm:prSet/>
      <dgm:spPr/>
      <dgm:t>
        <a:bodyPr/>
        <a:lstStyle/>
        <a:p>
          <a:endParaRPr lang="en-US"/>
        </a:p>
      </dgm:t>
    </dgm:pt>
    <dgm:pt modelId="{7F5242CB-406D-469F-B506-B26533563E52}" type="sibTrans" cxnId="{00FE4488-3115-421E-89BE-B5D3880DA834}">
      <dgm:prSet/>
      <dgm:spPr/>
      <dgm:t>
        <a:bodyPr/>
        <a:lstStyle/>
        <a:p>
          <a:endParaRPr lang="en-US"/>
        </a:p>
      </dgm:t>
    </dgm:pt>
    <dgm:pt modelId="{296407AD-E0A0-4F1A-ACD5-E10873EDC317}">
      <dgm:prSet/>
      <dgm:spPr/>
      <dgm:t>
        <a:bodyPr/>
        <a:lstStyle/>
        <a:p>
          <a:r>
            <a:rPr lang="en-US"/>
            <a:t>Provide a Legal and Fiduciary Framework and Support</a:t>
          </a:r>
        </a:p>
      </dgm:t>
    </dgm:pt>
    <dgm:pt modelId="{57830B20-A7B8-4DB5-B9CD-422865ADF2B9}" type="parTrans" cxnId="{65B7BBF9-CE6C-4A7F-B761-3FDBE181F09C}">
      <dgm:prSet/>
      <dgm:spPr/>
      <dgm:t>
        <a:bodyPr/>
        <a:lstStyle/>
        <a:p>
          <a:endParaRPr lang="en-US"/>
        </a:p>
      </dgm:t>
    </dgm:pt>
    <dgm:pt modelId="{651D0245-ED1D-4FE7-AC1D-6AFED0C8A652}" type="sibTrans" cxnId="{65B7BBF9-CE6C-4A7F-B761-3FDBE181F09C}">
      <dgm:prSet/>
      <dgm:spPr/>
      <dgm:t>
        <a:bodyPr/>
        <a:lstStyle/>
        <a:p>
          <a:endParaRPr lang="en-US"/>
        </a:p>
      </dgm:t>
    </dgm:pt>
    <dgm:pt modelId="{773A4ED6-E685-413A-A22B-9FC6EE7D2E96}">
      <dgm:prSet/>
      <dgm:spPr/>
      <dgm:t>
        <a:bodyPr/>
        <a:lstStyle/>
        <a:p>
          <a:r>
            <a:rPr lang="en-US"/>
            <a:t>Provide</a:t>
          </a:r>
        </a:p>
      </dgm:t>
    </dgm:pt>
    <dgm:pt modelId="{0D368FC5-3FDE-4866-B6A5-A1AA59DC33F1}" type="parTrans" cxnId="{4C4008DA-3B43-438C-AD6C-422414BF1069}">
      <dgm:prSet/>
      <dgm:spPr/>
      <dgm:t>
        <a:bodyPr/>
        <a:lstStyle/>
        <a:p>
          <a:endParaRPr lang="en-US"/>
        </a:p>
      </dgm:t>
    </dgm:pt>
    <dgm:pt modelId="{EBC6E329-12DC-452A-B800-65102CEEBE36}" type="sibTrans" cxnId="{4C4008DA-3B43-438C-AD6C-422414BF1069}">
      <dgm:prSet/>
      <dgm:spPr/>
      <dgm:t>
        <a:bodyPr/>
        <a:lstStyle/>
        <a:p>
          <a:endParaRPr lang="en-US"/>
        </a:p>
      </dgm:t>
    </dgm:pt>
    <dgm:pt modelId="{1FE7AD1E-488E-474A-B559-DE63A481CA1F}">
      <dgm:prSet/>
      <dgm:spPr/>
      <dgm:t>
        <a:bodyPr/>
        <a:lstStyle/>
        <a:p>
          <a:r>
            <a:rPr lang="en-US"/>
            <a:t>Provide Strategic Leadership and Vision</a:t>
          </a:r>
        </a:p>
      </dgm:t>
    </dgm:pt>
    <dgm:pt modelId="{5CD2ED4B-EC13-4D30-AE7D-02EF4AAF913E}" type="parTrans" cxnId="{317D5692-0496-4A28-B5C4-65DF2B01E870}">
      <dgm:prSet/>
      <dgm:spPr/>
      <dgm:t>
        <a:bodyPr/>
        <a:lstStyle/>
        <a:p>
          <a:endParaRPr lang="en-US"/>
        </a:p>
      </dgm:t>
    </dgm:pt>
    <dgm:pt modelId="{93FD5DA1-2117-4CD5-94B6-4D50902A9614}" type="sibTrans" cxnId="{317D5692-0496-4A28-B5C4-65DF2B01E870}">
      <dgm:prSet/>
      <dgm:spPr/>
      <dgm:t>
        <a:bodyPr/>
        <a:lstStyle/>
        <a:p>
          <a:endParaRPr lang="en-US"/>
        </a:p>
      </dgm:t>
    </dgm:pt>
    <dgm:pt modelId="{6466AFF5-AF33-4D4B-BA73-2DCDF1EB5011}">
      <dgm:prSet/>
      <dgm:spPr/>
      <dgm:t>
        <a:bodyPr/>
        <a:lstStyle/>
        <a:p>
          <a:r>
            <a:rPr lang="en-US"/>
            <a:t>Hire and Support</a:t>
          </a:r>
        </a:p>
      </dgm:t>
    </dgm:pt>
    <dgm:pt modelId="{42C59027-03AD-458A-A128-29CC438990D0}" type="parTrans" cxnId="{DDE8AFB1-71C6-4BE9-9E2A-28038A941973}">
      <dgm:prSet/>
      <dgm:spPr/>
      <dgm:t>
        <a:bodyPr/>
        <a:lstStyle/>
        <a:p>
          <a:endParaRPr lang="en-US"/>
        </a:p>
      </dgm:t>
    </dgm:pt>
    <dgm:pt modelId="{B840760F-32D3-4258-9264-D96B3A0AFA7D}" type="sibTrans" cxnId="{DDE8AFB1-71C6-4BE9-9E2A-28038A941973}">
      <dgm:prSet/>
      <dgm:spPr/>
      <dgm:t>
        <a:bodyPr/>
        <a:lstStyle/>
        <a:p>
          <a:endParaRPr lang="en-US"/>
        </a:p>
      </dgm:t>
    </dgm:pt>
    <dgm:pt modelId="{50B7D6C4-FC74-436E-BD2C-9EB67612EC8C}">
      <dgm:prSet/>
      <dgm:spPr/>
      <dgm:t>
        <a:bodyPr/>
        <a:lstStyle/>
        <a:p>
          <a:r>
            <a:rPr lang="en-US"/>
            <a:t>Hire and Support the Head of School </a:t>
          </a:r>
        </a:p>
      </dgm:t>
    </dgm:pt>
    <dgm:pt modelId="{B618468B-90C1-48D7-8C23-EF18B70BE711}" type="parTrans" cxnId="{39E82D32-4177-430D-9E5E-CA5DA0D942A4}">
      <dgm:prSet/>
      <dgm:spPr/>
      <dgm:t>
        <a:bodyPr/>
        <a:lstStyle/>
        <a:p>
          <a:endParaRPr lang="en-US"/>
        </a:p>
      </dgm:t>
    </dgm:pt>
    <dgm:pt modelId="{4A97A57C-F267-472A-97DC-187529615EEC}" type="sibTrans" cxnId="{39E82D32-4177-430D-9E5E-CA5DA0D942A4}">
      <dgm:prSet/>
      <dgm:spPr/>
      <dgm:t>
        <a:bodyPr/>
        <a:lstStyle/>
        <a:p>
          <a:endParaRPr lang="en-US"/>
        </a:p>
      </dgm:t>
    </dgm:pt>
    <dgm:pt modelId="{1E21B536-F25C-431D-89C8-56FA616909EB}" type="pres">
      <dgm:prSet presAssocID="{07A1F277-4DB5-4CDC-AE2A-8D013B336136}" presName="Name0" presStyleCnt="0">
        <dgm:presLayoutVars>
          <dgm:dir/>
          <dgm:animLvl val="lvl"/>
          <dgm:resizeHandles val="exact"/>
        </dgm:presLayoutVars>
      </dgm:prSet>
      <dgm:spPr/>
    </dgm:pt>
    <dgm:pt modelId="{DDF25236-0135-4F03-A38F-A3FDC11BBBF4}" type="pres">
      <dgm:prSet presAssocID="{13094464-DDCD-4543-9997-9FC0669C5CEF}" presName="linNode" presStyleCnt="0"/>
      <dgm:spPr/>
    </dgm:pt>
    <dgm:pt modelId="{BF1A7CE7-5D33-4F48-9903-7DAC3F1F7E41}" type="pres">
      <dgm:prSet presAssocID="{13094464-DDCD-4543-9997-9FC0669C5CEF}" presName="parentText" presStyleLbl="alignNode1" presStyleIdx="0" presStyleCnt="4">
        <dgm:presLayoutVars>
          <dgm:chMax val="1"/>
          <dgm:bulletEnabled/>
        </dgm:presLayoutVars>
      </dgm:prSet>
      <dgm:spPr/>
    </dgm:pt>
    <dgm:pt modelId="{1A17310D-5B3E-4841-87CF-E038A64235F0}" type="pres">
      <dgm:prSet presAssocID="{13094464-DDCD-4543-9997-9FC0669C5CEF}" presName="descendantText" presStyleLbl="alignAccFollowNode1" presStyleIdx="0" presStyleCnt="4">
        <dgm:presLayoutVars>
          <dgm:bulletEnabled/>
        </dgm:presLayoutVars>
      </dgm:prSet>
      <dgm:spPr/>
    </dgm:pt>
    <dgm:pt modelId="{1984F1D2-76F8-40FE-9DB0-EE83CCF8168B}" type="pres">
      <dgm:prSet presAssocID="{6D200E55-4C51-4772-96F9-C773491C47A2}" presName="sp" presStyleCnt="0"/>
      <dgm:spPr/>
    </dgm:pt>
    <dgm:pt modelId="{4C3501CE-D748-43F8-B13E-9E5945F4B302}" type="pres">
      <dgm:prSet presAssocID="{6B612470-E648-494F-AB89-A3059DC8439A}" presName="linNode" presStyleCnt="0"/>
      <dgm:spPr/>
    </dgm:pt>
    <dgm:pt modelId="{512474FE-6E7B-49FB-85EF-C0CA4EDB2F67}" type="pres">
      <dgm:prSet presAssocID="{6B612470-E648-494F-AB89-A3059DC8439A}" presName="parentText" presStyleLbl="alignNode1" presStyleIdx="1" presStyleCnt="4">
        <dgm:presLayoutVars>
          <dgm:chMax val="1"/>
          <dgm:bulletEnabled/>
        </dgm:presLayoutVars>
      </dgm:prSet>
      <dgm:spPr/>
    </dgm:pt>
    <dgm:pt modelId="{9481EE5F-C697-40FE-B181-AF7B11C5E397}" type="pres">
      <dgm:prSet presAssocID="{6B612470-E648-494F-AB89-A3059DC8439A}" presName="descendantText" presStyleLbl="alignAccFollowNode1" presStyleIdx="1" presStyleCnt="4">
        <dgm:presLayoutVars>
          <dgm:bulletEnabled/>
        </dgm:presLayoutVars>
      </dgm:prSet>
      <dgm:spPr/>
    </dgm:pt>
    <dgm:pt modelId="{589765C4-7385-40C8-B992-BE103BEE5988}" type="pres">
      <dgm:prSet presAssocID="{7F5242CB-406D-469F-B506-B26533563E52}" presName="sp" presStyleCnt="0"/>
      <dgm:spPr/>
    </dgm:pt>
    <dgm:pt modelId="{5699FC3A-1B80-4671-ACB5-C7A0B332433E}" type="pres">
      <dgm:prSet presAssocID="{773A4ED6-E685-413A-A22B-9FC6EE7D2E96}" presName="linNode" presStyleCnt="0"/>
      <dgm:spPr/>
    </dgm:pt>
    <dgm:pt modelId="{0A723258-5DF4-4190-A3B3-E087FA45FEA6}" type="pres">
      <dgm:prSet presAssocID="{773A4ED6-E685-413A-A22B-9FC6EE7D2E96}" presName="parentText" presStyleLbl="alignNode1" presStyleIdx="2" presStyleCnt="4">
        <dgm:presLayoutVars>
          <dgm:chMax val="1"/>
          <dgm:bulletEnabled/>
        </dgm:presLayoutVars>
      </dgm:prSet>
      <dgm:spPr/>
    </dgm:pt>
    <dgm:pt modelId="{18462A1F-19D5-44D7-82C9-5C6C80F15056}" type="pres">
      <dgm:prSet presAssocID="{773A4ED6-E685-413A-A22B-9FC6EE7D2E96}" presName="descendantText" presStyleLbl="alignAccFollowNode1" presStyleIdx="2" presStyleCnt="4">
        <dgm:presLayoutVars>
          <dgm:bulletEnabled/>
        </dgm:presLayoutVars>
      </dgm:prSet>
      <dgm:spPr/>
    </dgm:pt>
    <dgm:pt modelId="{864AF7E1-E194-4E5E-A3DB-60ED0287F0B0}" type="pres">
      <dgm:prSet presAssocID="{EBC6E329-12DC-452A-B800-65102CEEBE36}" presName="sp" presStyleCnt="0"/>
      <dgm:spPr/>
    </dgm:pt>
    <dgm:pt modelId="{F81BED7F-72B3-44E2-B29A-A93BA08888EA}" type="pres">
      <dgm:prSet presAssocID="{6466AFF5-AF33-4D4B-BA73-2DCDF1EB5011}" presName="linNode" presStyleCnt="0"/>
      <dgm:spPr/>
    </dgm:pt>
    <dgm:pt modelId="{1352463C-F26C-4204-A8A0-0DA62EE1FF90}" type="pres">
      <dgm:prSet presAssocID="{6466AFF5-AF33-4D4B-BA73-2DCDF1EB5011}" presName="parentText" presStyleLbl="alignNode1" presStyleIdx="3" presStyleCnt="4">
        <dgm:presLayoutVars>
          <dgm:chMax val="1"/>
          <dgm:bulletEnabled/>
        </dgm:presLayoutVars>
      </dgm:prSet>
      <dgm:spPr/>
    </dgm:pt>
    <dgm:pt modelId="{7E30659C-6038-4222-9D33-9A28BCE2CA4D}" type="pres">
      <dgm:prSet presAssocID="{6466AFF5-AF33-4D4B-BA73-2DCDF1EB5011}" presName="descendantText" presStyleLbl="alignAccFollowNode1" presStyleIdx="3" presStyleCnt="4">
        <dgm:presLayoutVars>
          <dgm:bulletEnabled/>
        </dgm:presLayoutVars>
      </dgm:prSet>
      <dgm:spPr/>
    </dgm:pt>
  </dgm:ptLst>
  <dgm:cxnLst>
    <dgm:cxn modelId="{5B221415-B009-43B3-8ADD-D40EE9A1709A}" type="presOf" srcId="{07A1F277-4DB5-4CDC-AE2A-8D013B336136}" destId="{1E21B536-F25C-431D-89C8-56FA616909EB}" srcOrd="0" destOrd="0" presId="urn:microsoft.com/office/officeart/2016/7/layout/VerticalSolidActionList"/>
    <dgm:cxn modelId="{444A861A-F10F-4712-B602-4273EEB98F6A}" srcId="{07A1F277-4DB5-4CDC-AE2A-8D013B336136}" destId="{13094464-DDCD-4543-9997-9FC0669C5CEF}" srcOrd="0" destOrd="0" parTransId="{15382483-FA3F-450A-B4AB-A5BF281ACCE1}" sibTransId="{6D200E55-4C51-4772-96F9-C773491C47A2}"/>
    <dgm:cxn modelId="{0707981C-854B-4064-8FA3-EA4A46D74945}" srcId="{13094464-DDCD-4543-9997-9FC0669C5CEF}" destId="{2B2E21B7-D6FC-414C-8493-8C65DB17505B}" srcOrd="0" destOrd="0" parTransId="{BC0DE29E-D64D-40D9-9527-0013F5955AB2}" sibTransId="{63822A1E-8F8C-45F9-9FBA-3F15EC197068}"/>
    <dgm:cxn modelId="{0BE2701D-BF85-40E0-ABFD-34CB6B3E1164}" type="presOf" srcId="{773A4ED6-E685-413A-A22B-9FC6EE7D2E96}" destId="{0A723258-5DF4-4190-A3B3-E087FA45FEA6}" srcOrd="0" destOrd="0" presId="urn:microsoft.com/office/officeart/2016/7/layout/VerticalSolidActionList"/>
    <dgm:cxn modelId="{AEAA562F-3FD8-48AB-B138-C22EB7AB46A6}" type="presOf" srcId="{6B612470-E648-494F-AB89-A3059DC8439A}" destId="{512474FE-6E7B-49FB-85EF-C0CA4EDB2F67}" srcOrd="0" destOrd="0" presId="urn:microsoft.com/office/officeart/2016/7/layout/VerticalSolidActionList"/>
    <dgm:cxn modelId="{39E82D32-4177-430D-9E5E-CA5DA0D942A4}" srcId="{6466AFF5-AF33-4D4B-BA73-2DCDF1EB5011}" destId="{50B7D6C4-FC74-436E-BD2C-9EB67612EC8C}" srcOrd="0" destOrd="0" parTransId="{B618468B-90C1-48D7-8C23-EF18B70BE711}" sibTransId="{4A97A57C-F267-472A-97DC-187529615EEC}"/>
    <dgm:cxn modelId="{0B874E37-ECA3-4C55-A503-C8731629260D}" type="presOf" srcId="{13094464-DDCD-4543-9997-9FC0669C5CEF}" destId="{BF1A7CE7-5D33-4F48-9903-7DAC3F1F7E41}" srcOrd="0" destOrd="0" presId="urn:microsoft.com/office/officeart/2016/7/layout/VerticalSolidActionList"/>
    <dgm:cxn modelId="{262EBC41-9BA5-410D-BAEA-06EE58793B80}" type="presOf" srcId="{6466AFF5-AF33-4D4B-BA73-2DCDF1EB5011}" destId="{1352463C-F26C-4204-A8A0-0DA62EE1FF90}" srcOrd="0" destOrd="0" presId="urn:microsoft.com/office/officeart/2016/7/layout/VerticalSolidActionList"/>
    <dgm:cxn modelId="{E734C270-2B1B-455A-A591-FF79E733D32A}" type="presOf" srcId="{2B2E21B7-D6FC-414C-8493-8C65DB17505B}" destId="{1A17310D-5B3E-4841-87CF-E038A64235F0}" srcOrd="0" destOrd="0" presId="urn:microsoft.com/office/officeart/2016/7/layout/VerticalSolidActionList"/>
    <dgm:cxn modelId="{00FE4488-3115-421E-89BE-B5D3880DA834}" srcId="{07A1F277-4DB5-4CDC-AE2A-8D013B336136}" destId="{6B612470-E648-494F-AB89-A3059DC8439A}" srcOrd="1" destOrd="0" parTransId="{3C378DAB-DA81-4014-B31C-AFA5DF3637C6}" sibTransId="{7F5242CB-406D-469F-B506-B26533563E52}"/>
    <dgm:cxn modelId="{317D5692-0496-4A28-B5C4-65DF2B01E870}" srcId="{773A4ED6-E685-413A-A22B-9FC6EE7D2E96}" destId="{1FE7AD1E-488E-474A-B559-DE63A481CA1F}" srcOrd="0" destOrd="0" parTransId="{5CD2ED4B-EC13-4D30-AE7D-02EF4AAF913E}" sibTransId="{93FD5DA1-2117-4CD5-94B6-4D50902A9614}"/>
    <dgm:cxn modelId="{DDE8AFB1-71C6-4BE9-9E2A-28038A941973}" srcId="{07A1F277-4DB5-4CDC-AE2A-8D013B336136}" destId="{6466AFF5-AF33-4D4B-BA73-2DCDF1EB5011}" srcOrd="3" destOrd="0" parTransId="{42C59027-03AD-458A-A128-29CC438990D0}" sibTransId="{B840760F-32D3-4258-9264-D96B3A0AFA7D}"/>
    <dgm:cxn modelId="{4C4008DA-3B43-438C-AD6C-422414BF1069}" srcId="{07A1F277-4DB5-4CDC-AE2A-8D013B336136}" destId="{773A4ED6-E685-413A-A22B-9FC6EE7D2E96}" srcOrd="2" destOrd="0" parTransId="{0D368FC5-3FDE-4866-B6A5-A1AA59DC33F1}" sibTransId="{EBC6E329-12DC-452A-B800-65102CEEBE36}"/>
    <dgm:cxn modelId="{BC4454DD-DA30-4174-BC07-69EE04B7D045}" type="presOf" srcId="{296407AD-E0A0-4F1A-ACD5-E10873EDC317}" destId="{9481EE5F-C697-40FE-B181-AF7B11C5E397}" srcOrd="0" destOrd="0" presId="urn:microsoft.com/office/officeart/2016/7/layout/VerticalSolidActionList"/>
    <dgm:cxn modelId="{952EB2E4-D37D-465F-B8B6-2ADFE8E0629C}" type="presOf" srcId="{50B7D6C4-FC74-436E-BD2C-9EB67612EC8C}" destId="{7E30659C-6038-4222-9D33-9A28BCE2CA4D}" srcOrd="0" destOrd="0" presId="urn:microsoft.com/office/officeart/2016/7/layout/VerticalSolidActionList"/>
    <dgm:cxn modelId="{65B7BBF9-CE6C-4A7F-B761-3FDBE181F09C}" srcId="{6B612470-E648-494F-AB89-A3059DC8439A}" destId="{296407AD-E0A0-4F1A-ACD5-E10873EDC317}" srcOrd="0" destOrd="0" parTransId="{57830B20-A7B8-4DB5-B9CD-422865ADF2B9}" sibTransId="{651D0245-ED1D-4FE7-AC1D-6AFED0C8A652}"/>
    <dgm:cxn modelId="{67F99DFC-95F6-48BB-9E02-67012F85C9EC}" type="presOf" srcId="{1FE7AD1E-488E-474A-B559-DE63A481CA1F}" destId="{18462A1F-19D5-44D7-82C9-5C6C80F15056}" srcOrd="0" destOrd="0" presId="urn:microsoft.com/office/officeart/2016/7/layout/VerticalSolidActionList"/>
    <dgm:cxn modelId="{7F38B1CC-1BA8-427C-9693-6451EA225351}" type="presParOf" srcId="{1E21B536-F25C-431D-89C8-56FA616909EB}" destId="{DDF25236-0135-4F03-A38F-A3FDC11BBBF4}" srcOrd="0" destOrd="0" presId="urn:microsoft.com/office/officeart/2016/7/layout/VerticalSolidActionList"/>
    <dgm:cxn modelId="{12C40F6B-B717-4DE6-A031-7A1E2BCB1E95}" type="presParOf" srcId="{DDF25236-0135-4F03-A38F-A3FDC11BBBF4}" destId="{BF1A7CE7-5D33-4F48-9903-7DAC3F1F7E41}" srcOrd="0" destOrd="0" presId="urn:microsoft.com/office/officeart/2016/7/layout/VerticalSolidActionList"/>
    <dgm:cxn modelId="{E289E925-4E48-42D2-BC1C-3F574EF6CE5B}" type="presParOf" srcId="{DDF25236-0135-4F03-A38F-A3FDC11BBBF4}" destId="{1A17310D-5B3E-4841-87CF-E038A64235F0}" srcOrd="1" destOrd="0" presId="urn:microsoft.com/office/officeart/2016/7/layout/VerticalSolidActionList"/>
    <dgm:cxn modelId="{77D05955-16CE-442A-A27D-581AFEA6A305}" type="presParOf" srcId="{1E21B536-F25C-431D-89C8-56FA616909EB}" destId="{1984F1D2-76F8-40FE-9DB0-EE83CCF8168B}" srcOrd="1" destOrd="0" presId="urn:microsoft.com/office/officeart/2016/7/layout/VerticalSolidActionList"/>
    <dgm:cxn modelId="{8FA2CD90-4B09-4B88-8C9C-FFE649851414}" type="presParOf" srcId="{1E21B536-F25C-431D-89C8-56FA616909EB}" destId="{4C3501CE-D748-43F8-B13E-9E5945F4B302}" srcOrd="2" destOrd="0" presId="urn:microsoft.com/office/officeart/2016/7/layout/VerticalSolidActionList"/>
    <dgm:cxn modelId="{AB718776-B7C5-4279-95B0-E6213FC66AA4}" type="presParOf" srcId="{4C3501CE-D748-43F8-B13E-9E5945F4B302}" destId="{512474FE-6E7B-49FB-85EF-C0CA4EDB2F67}" srcOrd="0" destOrd="0" presId="urn:microsoft.com/office/officeart/2016/7/layout/VerticalSolidActionList"/>
    <dgm:cxn modelId="{9BCCF64A-C21C-4696-BB5A-50DF07A06F7D}" type="presParOf" srcId="{4C3501CE-D748-43F8-B13E-9E5945F4B302}" destId="{9481EE5F-C697-40FE-B181-AF7B11C5E397}" srcOrd="1" destOrd="0" presId="urn:microsoft.com/office/officeart/2016/7/layout/VerticalSolidActionList"/>
    <dgm:cxn modelId="{277CD246-71E2-45D8-ADF5-97BE0E5360D3}" type="presParOf" srcId="{1E21B536-F25C-431D-89C8-56FA616909EB}" destId="{589765C4-7385-40C8-B992-BE103BEE5988}" srcOrd="3" destOrd="0" presId="urn:microsoft.com/office/officeart/2016/7/layout/VerticalSolidActionList"/>
    <dgm:cxn modelId="{5430C1BA-F01E-440D-BAE8-D62AF3FEF8FE}" type="presParOf" srcId="{1E21B536-F25C-431D-89C8-56FA616909EB}" destId="{5699FC3A-1B80-4671-ACB5-C7A0B332433E}" srcOrd="4" destOrd="0" presId="urn:microsoft.com/office/officeart/2016/7/layout/VerticalSolidActionList"/>
    <dgm:cxn modelId="{DDCC786B-AE0F-461F-8063-33470CB2D825}" type="presParOf" srcId="{5699FC3A-1B80-4671-ACB5-C7A0B332433E}" destId="{0A723258-5DF4-4190-A3B3-E087FA45FEA6}" srcOrd="0" destOrd="0" presId="urn:microsoft.com/office/officeart/2016/7/layout/VerticalSolidActionList"/>
    <dgm:cxn modelId="{8D97EC7D-F35E-47CE-8743-8B968B5DD5BE}" type="presParOf" srcId="{5699FC3A-1B80-4671-ACB5-C7A0B332433E}" destId="{18462A1F-19D5-44D7-82C9-5C6C80F15056}" srcOrd="1" destOrd="0" presId="urn:microsoft.com/office/officeart/2016/7/layout/VerticalSolidActionList"/>
    <dgm:cxn modelId="{2B2C18C7-4BE0-4533-A13F-8273DB3CC7C4}" type="presParOf" srcId="{1E21B536-F25C-431D-89C8-56FA616909EB}" destId="{864AF7E1-E194-4E5E-A3DB-60ED0287F0B0}" srcOrd="5" destOrd="0" presId="urn:microsoft.com/office/officeart/2016/7/layout/VerticalSolidActionList"/>
    <dgm:cxn modelId="{3AC16E8E-B0B7-40D3-81C5-FFBDAD478498}" type="presParOf" srcId="{1E21B536-F25C-431D-89C8-56FA616909EB}" destId="{F81BED7F-72B3-44E2-B29A-A93BA08888EA}" srcOrd="6" destOrd="0" presId="urn:microsoft.com/office/officeart/2016/7/layout/VerticalSolidActionList"/>
    <dgm:cxn modelId="{332165AF-B908-4C12-B08E-B3C9CB2C0F50}" type="presParOf" srcId="{F81BED7F-72B3-44E2-B29A-A93BA08888EA}" destId="{1352463C-F26C-4204-A8A0-0DA62EE1FF90}" srcOrd="0" destOrd="0" presId="urn:microsoft.com/office/officeart/2016/7/layout/VerticalSolidActionList"/>
    <dgm:cxn modelId="{D18B7179-05AE-4EB3-8489-4798981E71F8}" type="presParOf" srcId="{F81BED7F-72B3-44E2-B29A-A93BA08888EA}" destId="{7E30659C-6038-4222-9D33-9A28BCE2CA4D}"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12419E-AD01-4CF2-AF3F-7B469AFE2E0C}" type="doc">
      <dgm:prSet loTypeId="urn:microsoft.com/office/officeart/2005/8/layout/vList2" loCatId="list" qsTypeId="urn:microsoft.com/office/officeart/2005/8/quickstyle/simple2" qsCatId="simple" csTypeId="urn:microsoft.com/office/officeart/2005/8/colors/accent0_3" csCatId="mainScheme"/>
      <dgm:spPr/>
      <dgm:t>
        <a:bodyPr/>
        <a:lstStyle/>
        <a:p>
          <a:endParaRPr lang="en-US"/>
        </a:p>
      </dgm:t>
    </dgm:pt>
    <dgm:pt modelId="{9DC6C78D-E19C-4B6C-9E39-7E3ACB895EBD}">
      <dgm:prSet/>
      <dgm:spPr/>
      <dgm:t>
        <a:bodyPr/>
        <a:lstStyle/>
        <a:p>
          <a:r>
            <a:rPr lang="en-US" b="1"/>
            <a:t>Strategic Financial Planning</a:t>
          </a:r>
          <a:endParaRPr lang="en-US"/>
        </a:p>
      </dgm:t>
    </dgm:pt>
    <dgm:pt modelId="{AC1DDE01-79A5-46ED-A286-6ECB53F20FDB}" type="parTrans" cxnId="{944580AA-3E66-4129-8AF8-3C759251AD78}">
      <dgm:prSet/>
      <dgm:spPr/>
      <dgm:t>
        <a:bodyPr/>
        <a:lstStyle/>
        <a:p>
          <a:endParaRPr lang="en-US"/>
        </a:p>
      </dgm:t>
    </dgm:pt>
    <dgm:pt modelId="{63412398-5731-4D10-BDE7-37028F836792}" type="sibTrans" cxnId="{944580AA-3E66-4129-8AF8-3C759251AD78}">
      <dgm:prSet/>
      <dgm:spPr/>
      <dgm:t>
        <a:bodyPr/>
        <a:lstStyle/>
        <a:p>
          <a:endParaRPr lang="en-US"/>
        </a:p>
      </dgm:t>
    </dgm:pt>
    <dgm:pt modelId="{C9C9C24D-979F-4ACF-81D8-3F0F189E327B}">
      <dgm:prSet/>
      <dgm:spPr/>
      <dgm:t>
        <a:bodyPr/>
        <a:lstStyle/>
        <a:p>
          <a:r>
            <a:rPr lang="en-US" b="1"/>
            <a:t>Head Support &amp; Evaluation</a:t>
          </a:r>
          <a:endParaRPr lang="en-US"/>
        </a:p>
      </dgm:t>
    </dgm:pt>
    <dgm:pt modelId="{B047B52E-F55F-46D7-9A8B-E99AD9CA23A4}" type="parTrans" cxnId="{CA2E681A-E3E2-471A-B5B4-79226C1ED69C}">
      <dgm:prSet/>
      <dgm:spPr/>
      <dgm:t>
        <a:bodyPr/>
        <a:lstStyle/>
        <a:p>
          <a:endParaRPr lang="en-US"/>
        </a:p>
      </dgm:t>
    </dgm:pt>
    <dgm:pt modelId="{374A3FFC-BFC8-47C5-A68C-9A9F04A83503}" type="sibTrans" cxnId="{CA2E681A-E3E2-471A-B5B4-79226C1ED69C}">
      <dgm:prSet/>
      <dgm:spPr/>
      <dgm:t>
        <a:bodyPr/>
        <a:lstStyle/>
        <a:p>
          <a:endParaRPr lang="en-US"/>
        </a:p>
      </dgm:t>
    </dgm:pt>
    <dgm:pt modelId="{10716AF0-967D-4D43-AF7F-7A8F318D8A33}">
      <dgm:prSet/>
      <dgm:spPr/>
      <dgm:t>
        <a:bodyPr/>
        <a:lstStyle/>
        <a:p>
          <a:r>
            <a:rPr lang="en-US" b="1"/>
            <a:t>Fundraising</a:t>
          </a:r>
          <a:endParaRPr lang="en-US"/>
        </a:p>
      </dgm:t>
    </dgm:pt>
    <dgm:pt modelId="{CE4B70B6-D0BF-442D-8F25-016FDC4BDAAF}" type="parTrans" cxnId="{3FC94847-0E0A-42EF-91A4-A242B7F4409A}">
      <dgm:prSet/>
      <dgm:spPr/>
      <dgm:t>
        <a:bodyPr/>
        <a:lstStyle/>
        <a:p>
          <a:endParaRPr lang="en-US"/>
        </a:p>
      </dgm:t>
    </dgm:pt>
    <dgm:pt modelId="{882BCA51-59E2-4E85-8B54-47A046E10D48}" type="sibTrans" cxnId="{3FC94847-0E0A-42EF-91A4-A242B7F4409A}">
      <dgm:prSet/>
      <dgm:spPr/>
      <dgm:t>
        <a:bodyPr/>
        <a:lstStyle/>
        <a:p>
          <a:endParaRPr lang="en-US"/>
        </a:p>
      </dgm:t>
    </dgm:pt>
    <dgm:pt modelId="{77FA78E4-F112-4AE3-91CC-BAF9C239A9B5}" type="pres">
      <dgm:prSet presAssocID="{B612419E-AD01-4CF2-AF3F-7B469AFE2E0C}" presName="linear" presStyleCnt="0">
        <dgm:presLayoutVars>
          <dgm:animLvl val="lvl"/>
          <dgm:resizeHandles val="exact"/>
        </dgm:presLayoutVars>
      </dgm:prSet>
      <dgm:spPr/>
    </dgm:pt>
    <dgm:pt modelId="{784AE2B8-D935-4D45-B46C-C471E01B0D72}" type="pres">
      <dgm:prSet presAssocID="{9DC6C78D-E19C-4B6C-9E39-7E3ACB895EBD}" presName="parentText" presStyleLbl="node1" presStyleIdx="0" presStyleCnt="3">
        <dgm:presLayoutVars>
          <dgm:chMax val="0"/>
          <dgm:bulletEnabled val="1"/>
        </dgm:presLayoutVars>
      </dgm:prSet>
      <dgm:spPr/>
    </dgm:pt>
    <dgm:pt modelId="{50066563-4572-4A64-84B5-B5EB192AFBF3}" type="pres">
      <dgm:prSet presAssocID="{63412398-5731-4D10-BDE7-37028F836792}" presName="spacer" presStyleCnt="0"/>
      <dgm:spPr/>
    </dgm:pt>
    <dgm:pt modelId="{3E88AEA5-2764-43C9-95E2-7DEB2D7C2956}" type="pres">
      <dgm:prSet presAssocID="{C9C9C24D-979F-4ACF-81D8-3F0F189E327B}" presName="parentText" presStyleLbl="node1" presStyleIdx="1" presStyleCnt="3">
        <dgm:presLayoutVars>
          <dgm:chMax val="0"/>
          <dgm:bulletEnabled val="1"/>
        </dgm:presLayoutVars>
      </dgm:prSet>
      <dgm:spPr/>
    </dgm:pt>
    <dgm:pt modelId="{A4CB7998-C51E-46D8-AE2F-679FE0A067DA}" type="pres">
      <dgm:prSet presAssocID="{374A3FFC-BFC8-47C5-A68C-9A9F04A83503}" presName="spacer" presStyleCnt="0"/>
      <dgm:spPr/>
    </dgm:pt>
    <dgm:pt modelId="{94FDA2D4-2921-4628-8E9C-1199F249A9C1}" type="pres">
      <dgm:prSet presAssocID="{10716AF0-967D-4D43-AF7F-7A8F318D8A33}" presName="parentText" presStyleLbl="node1" presStyleIdx="2" presStyleCnt="3">
        <dgm:presLayoutVars>
          <dgm:chMax val="0"/>
          <dgm:bulletEnabled val="1"/>
        </dgm:presLayoutVars>
      </dgm:prSet>
      <dgm:spPr/>
    </dgm:pt>
  </dgm:ptLst>
  <dgm:cxnLst>
    <dgm:cxn modelId="{7D601519-BC39-4494-940A-F123E42358A0}" type="presOf" srcId="{9DC6C78D-E19C-4B6C-9E39-7E3ACB895EBD}" destId="{784AE2B8-D935-4D45-B46C-C471E01B0D72}" srcOrd="0" destOrd="0" presId="urn:microsoft.com/office/officeart/2005/8/layout/vList2"/>
    <dgm:cxn modelId="{CA2E681A-E3E2-471A-B5B4-79226C1ED69C}" srcId="{B612419E-AD01-4CF2-AF3F-7B469AFE2E0C}" destId="{C9C9C24D-979F-4ACF-81D8-3F0F189E327B}" srcOrd="1" destOrd="0" parTransId="{B047B52E-F55F-46D7-9A8B-E99AD9CA23A4}" sibTransId="{374A3FFC-BFC8-47C5-A68C-9A9F04A83503}"/>
    <dgm:cxn modelId="{F234692D-F878-44D6-BC12-A903D5CA1193}" type="presOf" srcId="{10716AF0-967D-4D43-AF7F-7A8F318D8A33}" destId="{94FDA2D4-2921-4628-8E9C-1199F249A9C1}" srcOrd="0" destOrd="0" presId="urn:microsoft.com/office/officeart/2005/8/layout/vList2"/>
    <dgm:cxn modelId="{3FC94847-0E0A-42EF-91A4-A242B7F4409A}" srcId="{B612419E-AD01-4CF2-AF3F-7B469AFE2E0C}" destId="{10716AF0-967D-4D43-AF7F-7A8F318D8A33}" srcOrd="2" destOrd="0" parTransId="{CE4B70B6-D0BF-442D-8F25-016FDC4BDAAF}" sibTransId="{882BCA51-59E2-4E85-8B54-47A046E10D48}"/>
    <dgm:cxn modelId="{C4F99AA0-EF82-425F-83E3-110F174A4F50}" type="presOf" srcId="{B612419E-AD01-4CF2-AF3F-7B469AFE2E0C}" destId="{77FA78E4-F112-4AE3-91CC-BAF9C239A9B5}" srcOrd="0" destOrd="0" presId="urn:microsoft.com/office/officeart/2005/8/layout/vList2"/>
    <dgm:cxn modelId="{944580AA-3E66-4129-8AF8-3C759251AD78}" srcId="{B612419E-AD01-4CF2-AF3F-7B469AFE2E0C}" destId="{9DC6C78D-E19C-4B6C-9E39-7E3ACB895EBD}" srcOrd="0" destOrd="0" parTransId="{AC1DDE01-79A5-46ED-A286-6ECB53F20FDB}" sibTransId="{63412398-5731-4D10-BDE7-37028F836792}"/>
    <dgm:cxn modelId="{BC7A76E4-4DA6-4DA2-B5B2-77EE4FE511B3}" type="presOf" srcId="{C9C9C24D-979F-4ACF-81D8-3F0F189E327B}" destId="{3E88AEA5-2764-43C9-95E2-7DEB2D7C2956}" srcOrd="0" destOrd="0" presId="urn:microsoft.com/office/officeart/2005/8/layout/vList2"/>
    <dgm:cxn modelId="{BC4D7A3B-135F-424F-8C1F-F671ED853DFC}" type="presParOf" srcId="{77FA78E4-F112-4AE3-91CC-BAF9C239A9B5}" destId="{784AE2B8-D935-4D45-B46C-C471E01B0D72}" srcOrd="0" destOrd="0" presId="urn:microsoft.com/office/officeart/2005/8/layout/vList2"/>
    <dgm:cxn modelId="{E1C3C75C-A301-47D1-8D73-29A25B4BC510}" type="presParOf" srcId="{77FA78E4-F112-4AE3-91CC-BAF9C239A9B5}" destId="{50066563-4572-4A64-84B5-B5EB192AFBF3}" srcOrd="1" destOrd="0" presId="urn:microsoft.com/office/officeart/2005/8/layout/vList2"/>
    <dgm:cxn modelId="{A20A612C-8164-4B77-A23D-73830C6C2CA1}" type="presParOf" srcId="{77FA78E4-F112-4AE3-91CC-BAF9C239A9B5}" destId="{3E88AEA5-2764-43C9-95E2-7DEB2D7C2956}" srcOrd="2" destOrd="0" presId="urn:microsoft.com/office/officeart/2005/8/layout/vList2"/>
    <dgm:cxn modelId="{63D5B2F9-481B-426F-BFDF-9BBA093EC2B1}" type="presParOf" srcId="{77FA78E4-F112-4AE3-91CC-BAF9C239A9B5}" destId="{A4CB7998-C51E-46D8-AE2F-679FE0A067DA}" srcOrd="3" destOrd="0" presId="urn:microsoft.com/office/officeart/2005/8/layout/vList2"/>
    <dgm:cxn modelId="{BB63A6F8-5A49-49AA-9FE5-C5A3276A2F25}" type="presParOf" srcId="{77FA78E4-F112-4AE3-91CC-BAF9C239A9B5}" destId="{94FDA2D4-2921-4628-8E9C-1199F249A9C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E4CAA2-8E19-4840-8E92-6E284DF7548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79395EF-CD1E-4835-BFBF-C6E3CBD90888}">
      <dgm:prSet custT="1"/>
      <dgm:spPr/>
      <dgm:t>
        <a:bodyPr/>
        <a:lstStyle/>
        <a:p>
          <a:pPr>
            <a:lnSpc>
              <a:spcPct val="100000"/>
            </a:lnSpc>
          </a:pPr>
          <a:r>
            <a:rPr lang="en-US" sz="1800" dirty="0"/>
            <a:t>Step # 1 Make sure that </a:t>
          </a:r>
          <a:r>
            <a:rPr lang="en-US" sz="1800" u="sng" dirty="0"/>
            <a:t>you</a:t>
          </a:r>
          <a:r>
            <a:rPr lang="en-US" sz="1800" dirty="0"/>
            <a:t> are “flourishing” in your life &amp; work.</a:t>
          </a:r>
        </a:p>
      </dgm:t>
    </dgm:pt>
    <dgm:pt modelId="{4C295D77-6281-44A9-ABDA-CD86A2534F2F}" type="parTrans" cxnId="{C03E581E-0E4D-4087-8272-369900F45C7D}">
      <dgm:prSet/>
      <dgm:spPr/>
      <dgm:t>
        <a:bodyPr/>
        <a:lstStyle/>
        <a:p>
          <a:endParaRPr lang="en-US"/>
        </a:p>
      </dgm:t>
    </dgm:pt>
    <dgm:pt modelId="{50A82F1F-E92D-4121-B1F7-81166BB226B6}" type="sibTrans" cxnId="{C03E581E-0E4D-4087-8272-369900F45C7D}">
      <dgm:prSet/>
      <dgm:spPr/>
      <dgm:t>
        <a:bodyPr/>
        <a:lstStyle/>
        <a:p>
          <a:endParaRPr lang="en-US"/>
        </a:p>
      </dgm:t>
    </dgm:pt>
    <dgm:pt modelId="{C8E8B451-C636-4274-97D6-65A543DE9B20}">
      <dgm:prSet/>
      <dgm:spPr/>
      <dgm:t>
        <a:bodyPr/>
        <a:lstStyle/>
        <a:p>
          <a:pPr>
            <a:lnSpc>
              <a:spcPct val="100000"/>
            </a:lnSpc>
          </a:pPr>
          <a:r>
            <a:rPr lang="en-US" b="0" i="0"/>
            <a:t>ISM’s existing measure of executive leadership and the Head’s level of flourishing correlate with key school performance variables (school stability, financial strength, enrollment demand, and faculty culture);</a:t>
          </a:r>
          <a:r>
            <a:rPr lang="en-US" b="1" i="0" baseline="30000"/>
            <a:t>1</a:t>
          </a:r>
          <a:endParaRPr lang="en-US"/>
        </a:p>
      </dgm:t>
    </dgm:pt>
    <dgm:pt modelId="{D85A37C4-9F1D-43A0-8191-72E1427E83F2}" type="parTrans" cxnId="{DD2B1663-E85B-4E5E-B0B6-62D80715E996}">
      <dgm:prSet/>
      <dgm:spPr/>
      <dgm:t>
        <a:bodyPr/>
        <a:lstStyle/>
        <a:p>
          <a:endParaRPr lang="en-US"/>
        </a:p>
      </dgm:t>
    </dgm:pt>
    <dgm:pt modelId="{F041945A-C811-46FF-A35B-399453F23AD8}" type="sibTrans" cxnId="{DD2B1663-E85B-4E5E-B0B6-62D80715E996}">
      <dgm:prSet/>
      <dgm:spPr/>
      <dgm:t>
        <a:bodyPr/>
        <a:lstStyle/>
        <a:p>
          <a:endParaRPr lang="en-US"/>
        </a:p>
      </dgm:t>
    </dgm:pt>
    <dgm:pt modelId="{95751530-27EE-4343-B29A-CA1FB245BD19}" type="pres">
      <dgm:prSet presAssocID="{57E4CAA2-8E19-4840-8E92-6E284DF75485}" presName="root" presStyleCnt="0">
        <dgm:presLayoutVars>
          <dgm:dir/>
          <dgm:resizeHandles val="exact"/>
        </dgm:presLayoutVars>
      </dgm:prSet>
      <dgm:spPr/>
    </dgm:pt>
    <dgm:pt modelId="{059D67E0-8DD0-4030-9246-08BC8B8C1F61}" type="pres">
      <dgm:prSet presAssocID="{A79395EF-CD1E-4835-BFBF-C6E3CBD90888}" presName="compNode" presStyleCnt="0"/>
      <dgm:spPr/>
    </dgm:pt>
    <dgm:pt modelId="{FFBEA6F1-3511-4364-9242-0328E4B4DF69}" type="pres">
      <dgm:prSet presAssocID="{A79395EF-CD1E-4835-BFBF-C6E3CBD90888}" presName="bgRect" presStyleLbl="bgShp" presStyleIdx="0" presStyleCnt="2"/>
      <dgm:spPr/>
    </dgm:pt>
    <dgm:pt modelId="{5B9539E4-F1E8-4E5A-B674-6A746014CB65}" type="pres">
      <dgm:prSet presAssocID="{A79395EF-CD1E-4835-BFBF-C6E3CBD9088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terpillar"/>
        </a:ext>
      </dgm:extLst>
    </dgm:pt>
    <dgm:pt modelId="{9EBF2F81-3CE3-4E79-98DC-875AF85A82EC}" type="pres">
      <dgm:prSet presAssocID="{A79395EF-CD1E-4835-BFBF-C6E3CBD90888}" presName="spaceRect" presStyleCnt="0"/>
      <dgm:spPr/>
    </dgm:pt>
    <dgm:pt modelId="{3A2FAFF3-2102-4F5A-A414-454383E0476C}" type="pres">
      <dgm:prSet presAssocID="{A79395EF-CD1E-4835-BFBF-C6E3CBD90888}" presName="parTx" presStyleLbl="revTx" presStyleIdx="0" presStyleCnt="2">
        <dgm:presLayoutVars>
          <dgm:chMax val="0"/>
          <dgm:chPref val="0"/>
        </dgm:presLayoutVars>
      </dgm:prSet>
      <dgm:spPr/>
    </dgm:pt>
    <dgm:pt modelId="{07E010B8-66EB-4061-99CA-4BE31B912349}" type="pres">
      <dgm:prSet presAssocID="{50A82F1F-E92D-4121-B1F7-81166BB226B6}" presName="sibTrans" presStyleCnt="0"/>
      <dgm:spPr/>
    </dgm:pt>
    <dgm:pt modelId="{653487B6-128D-4D73-96DE-44C1E0FE4F6C}" type="pres">
      <dgm:prSet presAssocID="{C8E8B451-C636-4274-97D6-65A543DE9B20}" presName="compNode" presStyleCnt="0"/>
      <dgm:spPr/>
    </dgm:pt>
    <dgm:pt modelId="{C789A263-C0EC-416E-B291-26F9998FE91F}" type="pres">
      <dgm:prSet presAssocID="{C8E8B451-C636-4274-97D6-65A543DE9B20}" presName="bgRect" presStyleLbl="bgShp" presStyleIdx="1" presStyleCnt="2"/>
      <dgm:spPr/>
    </dgm:pt>
    <dgm:pt modelId="{8E255B7E-E362-4290-8CDE-4C6DD9104736}" type="pres">
      <dgm:prSet presAssocID="{C8E8B451-C636-4274-97D6-65A543DE9B2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196588C4-F397-4AE0-A8C0-D17834F5BECC}" type="pres">
      <dgm:prSet presAssocID="{C8E8B451-C636-4274-97D6-65A543DE9B20}" presName="spaceRect" presStyleCnt="0"/>
      <dgm:spPr/>
    </dgm:pt>
    <dgm:pt modelId="{8B310914-B9C8-4313-86EA-C07D7EB1CD7D}" type="pres">
      <dgm:prSet presAssocID="{C8E8B451-C636-4274-97D6-65A543DE9B20}" presName="parTx" presStyleLbl="revTx" presStyleIdx="1" presStyleCnt="2">
        <dgm:presLayoutVars>
          <dgm:chMax val="0"/>
          <dgm:chPref val="0"/>
        </dgm:presLayoutVars>
      </dgm:prSet>
      <dgm:spPr/>
    </dgm:pt>
  </dgm:ptLst>
  <dgm:cxnLst>
    <dgm:cxn modelId="{C03E581E-0E4D-4087-8272-369900F45C7D}" srcId="{57E4CAA2-8E19-4840-8E92-6E284DF75485}" destId="{A79395EF-CD1E-4835-BFBF-C6E3CBD90888}" srcOrd="0" destOrd="0" parTransId="{4C295D77-6281-44A9-ABDA-CD86A2534F2F}" sibTransId="{50A82F1F-E92D-4121-B1F7-81166BB226B6}"/>
    <dgm:cxn modelId="{DD2B1663-E85B-4E5E-B0B6-62D80715E996}" srcId="{57E4CAA2-8E19-4840-8E92-6E284DF75485}" destId="{C8E8B451-C636-4274-97D6-65A543DE9B20}" srcOrd="1" destOrd="0" parTransId="{D85A37C4-9F1D-43A0-8191-72E1427E83F2}" sibTransId="{F041945A-C811-46FF-A35B-399453F23AD8}"/>
    <dgm:cxn modelId="{4C79FCBE-1278-432E-A1AA-F68928A41855}" type="presOf" srcId="{C8E8B451-C636-4274-97D6-65A543DE9B20}" destId="{8B310914-B9C8-4313-86EA-C07D7EB1CD7D}" srcOrd="0" destOrd="0" presId="urn:microsoft.com/office/officeart/2018/2/layout/IconVerticalSolidList"/>
    <dgm:cxn modelId="{9AD009CA-6229-44F9-A000-71A512DDFF4E}" type="presOf" srcId="{57E4CAA2-8E19-4840-8E92-6E284DF75485}" destId="{95751530-27EE-4343-B29A-CA1FB245BD19}" srcOrd="0" destOrd="0" presId="urn:microsoft.com/office/officeart/2018/2/layout/IconVerticalSolidList"/>
    <dgm:cxn modelId="{295F8EFF-688F-481E-96D2-4DCD302C52E4}" type="presOf" srcId="{A79395EF-CD1E-4835-BFBF-C6E3CBD90888}" destId="{3A2FAFF3-2102-4F5A-A414-454383E0476C}" srcOrd="0" destOrd="0" presId="urn:microsoft.com/office/officeart/2018/2/layout/IconVerticalSolidList"/>
    <dgm:cxn modelId="{397ADF72-4BC1-4E6D-B845-BA9E5C17D345}" type="presParOf" srcId="{95751530-27EE-4343-B29A-CA1FB245BD19}" destId="{059D67E0-8DD0-4030-9246-08BC8B8C1F61}" srcOrd="0" destOrd="0" presId="urn:microsoft.com/office/officeart/2018/2/layout/IconVerticalSolidList"/>
    <dgm:cxn modelId="{5BD3B76D-2567-4C10-8CEC-7EE5DB10C433}" type="presParOf" srcId="{059D67E0-8DD0-4030-9246-08BC8B8C1F61}" destId="{FFBEA6F1-3511-4364-9242-0328E4B4DF69}" srcOrd="0" destOrd="0" presId="urn:microsoft.com/office/officeart/2018/2/layout/IconVerticalSolidList"/>
    <dgm:cxn modelId="{FDB95166-EE7C-4055-9760-49C2FAA83097}" type="presParOf" srcId="{059D67E0-8DD0-4030-9246-08BC8B8C1F61}" destId="{5B9539E4-F1E8-4E5A-B674-6A746014CB65}" srcOrd="1" destOrd="0" presId="urn:microsoft.com/office/officeart/2018/2/layout/IconVerticalSolidList"/>
    <dgm:cxn modelId="{E4171659-A283-4DA8-B798-066DE1672A18}" type="presParOf" srcId="{059D67E0-8DD0-4030-9246-08BC8B8C1F61}" destId="{9EBF2F81-3CE3-4E79-98DC-875AF85A82EC}" srcOrd="2" destOrd="0" presId="urn:microsoft.com/office/officeart/2018/2/layout/IconVerticalSolidList"/>
    <dgm:cxn modelId="{BDFAF980-3EBF-42D9-8851-01C44EBBDA44}" type="presParOf" srcId="{059D67E0-8DD0-4030-9246-08BC8B8C1F61}" destId="{3A2FAFF3-2102-4F5A-A414-454383E0476C}" srcOrd="3" destOrd="0" presId="urn:microsoft.com/office/officeart/2018/2/layout/IconVerticalSolidList"/>
    <dgm:cxn modelId="{42BD03E3-5B01-45FB-BBDF-5F9FE5FC6890}" type="presParOf" srcId="{95751530-27EE-4343-B29A-CA1FB245BD19}" destId="{07E010B8-66EB-4061-99CA-4BE31B912349}" srcOrd="1" destOrd="0" presId="urn:microsoft.com/office/officeart/2018/2/layout/IconVerticalSolidList"/>
    <dgm:cxn modelId="{9E7AD275-A0BB-4612-8556-F8CD757FDAB9}" type="presParOf" srcId="{95751530-27EE-4343-B29A-CA1FB245BD19}" destId="{653487B6-128D-4D73-96DE-44C1E0FE4F6C}" srcOrd="2" destOrd="0" presId="urn:microsoft.com/office/officeart/2018/2/layout/IconVerticalSolidList"/>
    <dgm:cxn modelId="{416BB7EC-9BD2-4006-AB75-146D1EE5C1A6}" type="presParOf" srcId="{653487B6-128D-4D73-96DE-44C1E0FE4F6C}" destId="{C789A263-C0EC-416E-B291-26F9998FE91F}" srcOrd="0" destOrd="0" presId="urn:microsoft.com/office/officeart/2018/2/layout/IconVerticalSolidList"/>
    <dgm:cxn modelId="{AB6AB418-2298-4DC8-8B49-2924C14967AD}" type="presParOf" srcId="{653487B6-128D-4D73-96DE-44C1E0FE4F6C}" destId="{8E255B7E-E362-4290-8CDE-4C6DD9104736}" srcOrd="1" destOrd="0" presId="urn:microsoft.com/office/officeart/2018/2/layout/IconVerticalSolidList"/>
    <dgm:cxn modelId="{736627A1-BD3C-4AA3-8E3C-5A3476C5EBBB}" type="presParOf" srcId="{653487B6-128D-4D73-96DE-44C1E0FE4F6C}" destId="{196588C4-F397-4AE0-A8C0-D17834F5BECC}" srcOrd="2" destOrd="0" presId="urn:microsoft.com/office/officeart/2018/2/layout/IconVerticalSolidList"/>
    <dgm:cxn modelId="{B5935934-4D2D-49E8-AA5E-BE738001DFC3}" type="presParOf" srcId="{653487B6-128D-4D73-96DE-44C1E0FE4F6C}" destId="{8B310914-B9C8-4313-86EA-C07D7EB1CD7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0D43C1-DD7B-4590-B0C2-B00112445B6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728F93F-4C7D-4068-ADE7-4BEFF4A87CD3}">
      <dgm:prSet/>
      <dgm:spPr/>
      <dgm:t>
        <a:bodyPr/>
        <a:lstStyle/>
        <a:p>
          <a:r>
            <a:rPr lang="en-US"/>
            <a:t>*Mentors</a:t>
          </a:r>
        </a:p>
      </dgm:t>
    </dgm:pt>
    <dgm:pt modelId="{16E994D1-3AA2-469F-B1CD-52135E5DE7CE}" type="parTrans" cxnId="{EB11E1B1-1415-4BF5-99AB-6EF682224EE1}">
      <dgm:prSet/>
      <dgm:spPr/>
      <dgm:t>
        <a:bodyPr/>
        <a:lstStyle/>
        <a:p>
          <a:endParaRPr lang="en-US"/>
        </a:p>
      </dgm:t>
    </dgm:pt>
    <dgm:pt modelId="{07C4970C-32A2-4619-AD77-07657E4F1C20}" type="sibTrans" cxnId="{EB11E1B1-1415-4BF5-99AB-6EF682224EE1}">
      <dgm:prSet/>
      <dgm:spPr/>
      <dgm:t>
        <a:bodyPr/>
        <a:lstStyle/>
        <a:p>
          <a:endParaRPr lang="en-US"/>
        </a:p>
      </dgm:t>
    </dgm:pt>
    <dgm:pt modelId="{6FF582CA-2920-49CC-9FE7-79E59C14CD02}">
      <dgm:prSet/>
      <dgm:spPr/>
      <dgm:t>
        <a:bodyPr/>
        <a:lstStyle/>
        <a:p>
          <a:r>
            <a:rPr lang="en-US"/>
            <a:t>*Trusted Peers</a:t>
          </a:r>
        </a:p>
      </dgm:t>
    </dgm:pt>
    <dgm:pt modelId="{4347A68B-CAF1-4E6A-A4BB-3F5F1D6D4FEE}" type="parTrans" cxnId="{15D75F53-C794-4A88-9869-57BFAE4BAFEE}">
      <dgm:prSet/>
      <dgm:spPr/>
      <dgm:t>
        <a:bodyPr/>
        <a:lstStyle/>
        <a:p>
          <a:endParaRPr lang="en-US"/>
        </a:p>
      </dgm:t>
    </dgm:pt>
    <dgm:pt modelId="{92AD56DD-C1B7-459C-92CD-24D0E2583ED3}" type="sibTrans" cxnId="{15D75F53-C794-4A88-9869-57BFAE4BAFEE}">
      <dgm:prSet/>
      <dgm:spPr/>
      <dgm:t>
        <a:bodyPr/>
        <a:lstStyle/>
        <a:p>
          <a:endParaRPr lang="en-US"/>
        </a:p>
      </dgm:t>
    </dgm:pt>
    <dgm:pt modelId="{040CA1B3-3409-4228-9F00-45279B1C88EB}">
      <dgm:prSet/>
      <dgm:spPr/>
      <dgm:t>
        <a:bodyPr/>
        <a:lstStyle/>
        <a:p>
          <a:r>
            <a:rPr lang="en-US"/>
            <a:t>*Life Beyond the Gates</a:t>
          </a:r>
        </a:p>
      </dgm:t>
    </dgm:pt>
    <dgm:pt modelId="{C32952DC-6742-4B39-BFA9-6854E612D0ED}" type="parTrans" cxnId="{6A629096-07DF-4427-BBF7-DC2BBCA12023}">
      <dgm:prSet/>
      <dgm:spPr/>
      <dgm:t>
        <a:bodyPr/>
        <a:lstStyle/>
        <a:p>
          <a:endParaRPr lang="en-US"/>
        </a:p>
      </dgm:t>
    </dgm:pt>
    <dgm:pt modelId="{245376F5-5EB9-458D-BAF5-5A4930DFC70F}" type="sibTrans" cxnId="{6A629096-07DF-4427-BBF7-DC2BBCA12023}">
      <dgm:prSet/>
      <dgm:spPr/>
      <dgm:t>
        <a:bodyPr/>
        <a:lstStyle/>
        <a:p>
          <a:endParaRPr lang="en-US"/>
        </a:p>
      </dgm:t>
    </dgm:pt>
    <dgm:pt modelId="{C6758C9D-C263-40D5-9E79-C538273F74CA}" type="pres">
      <dgm:prSet presAssocID="{BF0D43C1-DD7B-4590-B0C2-B00112445B6C}" presName="linear" presStyleCnt="0">
        <dgm:presLayoutVars>
          <dgm:animLvl val="lvl"/>
          <dgm:resizeHandles val="exact"/>
        </dgm:presLayoutVars>
      </dgm:prSet>
      <dgm:spPr/>
    </dgm:pt>
    <dgm:pt modelId="{DA41B74E-EE8C-4157-A137-C89341941D0D}" type="pres">
      <dgm:prSet presAssocID="{0728F93F-4C7D-4068-ADE7-4BEFF4A87CD3}" presName="parentText" presStyleLbl="node1" presStyleIdx="0" presStyleCnt="3">
        <dgm:presLayoutVars>
          <dgm:chMax val="0"/>
          <dgm:bulletEnabled val="1"/>
        </dgm:presLayoutVars>
      </dgm:prSet>
      <dgm:spPr/>
    </dgm:pt>
    <dgm:pt modelId="{E556C9A4-AA21-48D7-AAED-F0D58C63C296}" type="pres">
      <dgm:prSet presAssocID="{07C4970C-32A2-4619-AD77-07657E4F1C20}" presName="spacer" presStyleCnt="0"/>
      <dgm:spPr/>
    </dgm:pt>
    <dgm:pt modelId="{26F7EBB3-9E5E-422D-88D0-9A8D53088D53}" type="pres">
      <dgm:prSet presAssocID="{6FF582CA-2920-49CC-9FE7-79E59C14CD02}" presName="parentText" presStyleLbl="node1" presStyleIdx="1" presStyleCnt="3">
        <dgm:presLayoutVars>
          <dgm:chMax val="0"/>
          <dgm:bulletEnabled val="1"/>
        </dgm:presLayoutVars>
      </dgm:prSet>
      <dgm:spPr/>
    </dgm:pt>
    <dgm:pt modelId="{29B13358-0EB4-498F-A063-C2648667E326}" type="pres">
      <dgm:prSet presAssocID="{92AD56DD-C1B7-459C-92CD-24D0E2583ED3}" presName="spacer" presStyleCnt="0"/>
      <dgm:spPr/>
    </dgm:pt>
    <dgm:pt modelId="{D8FBBB9A-86AA-4DD2-95E9-5DC231976177}" type="pres">
      <dgm:prSet presAssocID="{040CA1B3-3409-4228-9F00-45279B1C88EB}" presName="parentText" presStyleLbl="node1" presStyleIdx="2" presStyleCnt="3">
        <dgm:presLayoutVars>
          <dgm:chMax val="0"/>
          <dgm:bulletEnabled val="1"/>
        </dgm:presLayoutVars>
      </dgm:prSet>
      <dgm:spPr/>
    </dgm:pt>
  </dgm:ptLst>
  <dgm:cxnLst>
    <dgm:cxn modelId="{1645A948-E935-4ACA-BB4C-0D586A044E29}" type="presOf" srcId="{BF0D43C1-DD7B-4590-B0C2-B00112445B6C}" destId="{C6758C9D-C263-40D5-9E79-C538273F74CA}" srcOrd="0" destOrd="0" presId="urn:microsoft.com/office/officeart/2005/8/layout/vList2"/>
    <dgm:cxn modelId="{15D75F53-C794-4A88-9869-57BFAE4BAFEE}" srcId="{BF0D43C1-DD7B-4590-B0C2-B00112445B6C}" destId="{6FF582CA-2920-49CC-9FE7-79E59C14CD02}" srcOrd="1" destOrd="0" parTransId="{4347A68B-CAF1-4E6A-A4BB-3F5F1D6D4FEE}" sibTransId="{92AD56DD-C1B7-459C-92CD-24D0E2583ED3}"/>
    <dgm:cxn modelId="{6A629096-07DF-4427-BBF7-DC2BBCA12023}" srcId="{BF0D43C1-DD7B-4590-B0C2-B00112445B6C}" destId="{040CA1B3-3409-4228-9F00-45279B1C88EB}" srcOrd="2" destOrd="0" parTransId="{C32952DC-6742-4B39-BFA9-6854E612D0ED}" sibTransId="{245376F5-5EB9-458D-BAF5-5A4930DFC70F}"/>
    <dgm:cxn modelId="{E8A55199-CDA7-4396-BF5B-60F926BDA058}" type="presOf" srcId="{040CA1B3-3409-4228-9F00-45279B1C88EB}" destId="{D8FBBB9A-86AA-4DD2-95E9-5DC231976177}" srcOrd="0" destOrd="0" presId="urn:microsoft.com/office/officeart/2005/8/layout/vList2"/>
    <dgm:cxn modelId="{EB11E1B1-1415-4BF5-99AB-6EF682224EE1}" srcId="{BF0D43C1-DD7B-4590-B0C2-B00112445B6C}" destId="{0728F93F-4C7D-4068-ADE7-4BEFF4A87CD3}" srcOrd="0" destOrd="0" parTransId="{16E994D1-3AA2-469F-B1CD-52135E5DE7CE}" sibTransId="{07C4970C-32A2-4619-AD77-07657E4F1C20}"/>
    <dgm:cxn modelId="{AC2615BC-D27D-4DF5-AFF2-D846AEA43562}" type="presOf" srcId="{0728F93F-4C7D-4068-ADE7-4BEFF4A87CD3}" destId="{DA41B74E-EE8C-4157-A137-C89341941D0D}" srcOrd="0" destOrd="0" presId="urn:microsoft.com/office/officeart/2005/8/layout/vList2"/>
    <dgm:cxn modelId="{DE3598BF-F2D7-4F3E-9169-927B392D5C05}" type="presOf" srcId="{6FF582CA-2920-49CC-9FE7-79E59C14CD02}" destId="{26F7EBB3-9E5E-422D-88D0-9A8D53088D53}" srcOrd="0" destOrd="0" presId="urn:microsoft.com/office/officeart/2005/8/layout/vList2"/>
    <dgm:cxn modelId="{4079CB85-CC33-4627-8354-55E0DB739635}" type="presParOf" srcId="{C6758C9D-C263-40D5-9E79-C538273F74CA}" destId="{DA41B74E-EE8C-4157-A137-C89341941D0D}" srcOrd="0" destOrd="0" presId="urn:microsoft.com/office/officeart/2005/8/layout/vList2"/>
    <dgm:cxn modelId="{05DED941-F1EC-447F-9318-D82B57239AE1}" type="presParOf" srcId="{C6758C9D-C263-40D5-9E79-C538273F74CA}" destId="{E556C9A4-AA21-48D7-AAED-F0D58C63C296}" srcOrd="1" destOrd="0" presId="urn:microsoft.com/office/officeart/2005/8/layout/vList2"/>
    <dgm:cxn modelId="{C2471DB9-EE0C-4E3E-A428-F48B062CD9A3}" type="presParOf" srcId="{C6758C9D-C263-40D5-9E79-C538273F74CA}" destId="{26F7EBB3-9E5E-422D-88D0-9A8D53088D53}" srcOrd="2" destOrd="0" presId="urn:microsoft.com/office/officeart/2005/8/layout/vList2"/>
    <dgm:cxn modelId="{75B0E2AC-E1AA-470F-8BE4-BF244BB306FD}" type="presParOf" srcId="{C6758C9D-C263-40D5-9E79-C538273F74CA}" destId="{29B13358-0EB4-498F-A063-C2648667E326}" srcOrd="3" destOrd="0" presId="urn:microsoft.com/office/officeart/2005/8/layout/vList2"/>
    <dgm:cxn modelId="{DB9380B4-8DF2-4DE2-A000-30FC00A4BF92}" type="presParOf" srcId="{C6758C9D-C263-40D5-9E79-C538273F74CA}" destId="{D8FBBB9A-86AA-4DD2-95E9-5DC2319761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47AF00-9447-4E2E-A7CA-CBEAC9806AEC}"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40AF8555-7331-470F-9455-268546EDC834}">
      <dgm:prSet/>
      <dgm:spPr/>
      <dgm:t>
        <a:bodyPr/>
        <a:lstStyle/>
        <a:p>
          <a:r>
            <a:rPr lang="en-US" dirty="0"/>
            <a:t>Support</a:t>
          </a:r>
        </a:p>
      </dgm:t>
    </dgm:pt>
    <dgm:pt modelId="{536EDB03-B738-425E-9CC7-9EB8921A5CC0}" type="parTrans" cxnId="{AF8642B1-FBB4-410A-AD34-CBF29AE24F17}">
      <dgm:prSet/>
      <dgm:spPr/>
      <dgm:t>
        <a:bodyPr/>
        <a:lstStyle/>
        <a:p>
          <a:endParaRPr lang="en-US"/>
        </a:p>
      </dgm:t>
    </dgm:pt>
    <dgm:pt modelId="{8A02239B-90F9-4F07-837C-C8D03665074B}" type="sibTrans" cxnId="{AF8642B1-FBB4-410A-AD34-CBF29AE24F17}">
      <dgm:prSet/>
      <dgm:spPr/>
      <dgm:t>
        <a:bodyPr/>
        <a:lstStyle/>
        <a:p>
          <a:endParaRPr lang="en-US"/>
        </a:p>
      </dgm:t>
    </dgm:pt>
    <dgm:pt modelId="{21037CB0-FDCB-4524-A139-5092D0DA6D79}">
      <dgm:prSet/>
      <dgm:spPr/>
      <dgm:t>
        <a:bodyPr/>
        <a:lstStyle/>
        <a:p>
          <a:r>
            <a:rPr lang="en-US"/>
            <a:t>be supportive; </a:t>
          </a:r>
        </a:p>
      </dgm:t>
    </dgm:pt>
    <dgm:pt modelId="{7A00E142-3A73-4FC6-84BB-13C447D1B25D}" type="parTrans" cxnId="{B42555F1-38E8-479E-8BD8-3C3758B83530}">
      <dgm:prSet/>
      <dgm:spPr/>
      <dgm:t>
        <a:bodyPr/>
        <a:lstStyle/>
        <a:p>
          <a:endParaRPr lang="en-US"/>
        </a:p>
      </dgm:t>
    </dgm:pt>
    <dgm:pt modelId="{23EDC837-EA9F-4D3D-928A-16DE56F5F94F}" type="sibTrans" cxnId="{B42555F1-38E8-479E-8BD8-3C3758B83530}">
      <dgm:prSet/>
      <dgm:spPr/>
      <dgm:t>
        <a:bodyPr/>
        <a:lstStyle/>
        <a:p>
          <a:endParaRPr lang="en-US"/>
        </a:p>
      </dgm:t>
    </dgm:pt>
    <dgm:pt modelId="{C201423E-F197-45F5-B444-EF6F28A48923}">
      <dgm:prSet/>
      <dgm:spPr/>
      <dgm:t>
        <a:bodyPr/>
        <a:lstStyle/>
        <a:p>
          <a:r>
            <a:rPr lang="en-US" dirty="0"/>
            <a:t>Encourage</a:t>
          </a:r>
        </a:p>
      </dgm:t>
    </dgm:pt>
    <dgm:pt modelId="{D59D7D5E-1B7D-4CFA-9CD2-1DE17AB4B66B}" type="parTrans" cxnId="{7F9D3901-56E9-41AC-BB97-64A4675627C5}">
      <dgm:prSet/>
      <dgm:spPr/>
      <dgm:t>
        <a:bodyPr/>
        <a:lstStyle/>
        <a:p>
          <a:endParaRPr lang="en-US"/>
        </a:p>
      </dgm:t>
    </dgm:pt>
    <dgm:pt modelId="{58ECC99E-6278-465D-9B9F-1F7ECE476F61}" type="sibTrans" cxnId="{7F9D3901-56E9-41AC-BB97-64A4675627C5}">
      <dgm:prSet/>
      <dgm:spPr/>
      <dgm:t>
        <a:bodyPr/>
        <a:lstStyle/>
        <a:p>
          <a:endParaRPr lang="en-US"/>
        </a:p>
      </dgm:t>
    </dgm:pt>
    <dgm:pt modelId="{289440D5-72A1-45A9-A4D8-6D6BBE674BB0}">
      <dgm:prSet/>
      <dgm:spPr/>
      <dgm:t>
        <a:bodyPr/>
        <a:lstStyle/>
        <a:p>
          <a:r>
            <a:rPr lang="en-US"/>
            <a:t>encourage students credibly; </a:t>
          </a:r>
        </a:p>
      </dgm:t>
    </dgm:pt>
    <dgm:pt modelId="{B2F20C9C-B0AE-4E91-8CE0-D2A4BA9ED83C}" type="parTrans" cxnId="{54C48C10-4A33-4BCA-BAA0-59D19891BF96}">
      <dgm:prSet/>
      <dgm:spPr/>
      <dgm:t>
        <a:bodyPr/>
        <a:lstStyle/>
        <a:p>
          <a:endParaRPr lang="en-US"/>
        </a:p>
      </dgm:t>
    </dgm:pt>
    <dgm:pt modelId="{7EFE5007-7044-4263-8EAF-11417122A435}" type="sibTrans" cxnId="{54C48C10-4A33-4BCA-BAA0-59D19891BF96}">
      <dgm:prSet/>
      <dgm:spPr/>
      <dgm:t>
        <a:bodyPr/>
        <a:lstStyle/>
        <a:p>
          <a:endParaRPr lang="en-US"/>
        </a:p>
      </dgm:t>
    </dgm:pt>
    <dgm:pt modelId="{9F64B13B-7FB2-4323-8ADF-C8AF7A4EF6B1}">
      <dgm:prSet/>
      <dgm:spPr/>
      <dgm:t>
        <a:bodyPr/>
        <a:lstStyle/>
        <a:p>
          <a:r>
            <a:rPr lang="en-US" dirty="0"/>
            <a:t>Craft</a:t>
          </a:r>
        </a:p>
      </dgm:t>
    </dgm:pt>
    <dgm:pt modelId="{C12F127A-4D12-40D7-8082-9395D5458040}" type="parTrans" cxnId="{8955B4DD-959D-483D-A737-4043D95AB9F6}">
      <dgm:prSet/>
      <dgm:spPr/>
      <dgm:t>
        <a:bodyPr/>
        <a:lstStyle/>
        <a:p>
          <a:endParaRPr lang="en-US"/>
        </a:p>
      </dgm:t>
    </dgm:pt>
    <dgm:pt modelId="{DA333231-472A-411C-A766-1C8B505B1B3D}" type="sibTrans" cxnId="{8955B4DD-959D-483D-A737-4043D95AB9F6}">
      <dgm:prSet/>
      <dgm:spPr/>
      <dgm:t>
        <a:bodyPr/>
        <a:lstStyle/>
        <a:p>
          <a:endParaRPr lang="en-US"/>
        </a:p>
      </dgm:t>
    </dgm:pt>
    <dgm:pt modelId="{7E55548C-A132-40B5-869D-AB5C7CA052E8}">
      <dgm:prSet/>
      <dgm:spPr/>
      <dgm:t>
        <a:bodyPr/>
        <a:lstStyle/>
        <a:p>
          <a:r>
            <a:rPr lang="en-US"/>
            <a:t>craft individually-challenging academic performance tasks;</a:t>
          </a:r>
        </a:p>
      </dgm:t>
    </dgm:pt>
    <dgm:pt modelId="{99932AA3-86C3-4131-B65E-A9EDC9376D6B}" type="parTrans" cxnId="{CA079779-8B23-4044-8FD4-6FB59BF67ECF}">
      <dgm:prSet/>
      <dgm:spPr/>
      <dgm:t>
        <a:bodyPr/>
        <a:lstStyle/>
        <a:p>
          <a:endParaRPr lang="en-US"/>
        </a:p>
      </dgm:t>
    </dgm:pt>
    <dgm:pt modelId="{7A29F582-88B6-4D2A-BB2A-C40F3DD982E0}" type="sibTrans" cxnId="{CA079779-8B23-4044-8FD4-6FB59BF67ECF}">
      <dgm:prSet/>
      <dgm:spPr/>
      <dgm:t>
        <a:bodyPr/>
        <a:lstStyle/>
        <a:p>
          <a:endParaRPr lang="en-US"/>
        </a:p>
      </dgm:t>
    </dgm:pt>
    <dgm:pt modelId="{2D13D555-B7A4-4DE0-8DCB-E53771729C8E}">
      <dgm:prSet/>
      <dgm:spPr/>
      <dgm:t>
        <a:bodyPr/>
        <a:lstStyle/>
        <a:p>
          <a:r>
            <a:rPr lang="en-US" dirty="0"/>
            <a:t>Feedback</a:t>
          </a:r>
        </a:p>
      </dgm:t>
    </dgm:pt>
    <dgm:pt modelId="{45D7C4DE-BE98-4BD4-B83F-A152B465E9A3}" type="parTrans" cxnId="{427DE1D3-326B-4483-ACC2-8BBDB1D08159}">
      <dgm:prSet/>
      <dgm:spPr/>
      <dgm:t>
        <a:bodyPr/>
        <a:lstStyle/>
        <a:p>
          <a:endParaRPr lang="en-US"/>
        </a:p>
      </dgm:t>
    </dgm:pt>
    <dgm:pt modelId="{4C5DAC86-1E7F-4513-AD0D-6FD865A8ECA6}" type="sibTrans" cxnId="{427DE1D3-326B-4483-ACC2-8BBDB1D08159}">
      <dgm:prSet/>
      <dgm:spPr/>
      <dgm:t>
        <a:bodyPr/>
        <a:lstStyle/>
        <a:p>
          <a:endParaRPr lang="en-US"/>
        </a:p>
      </dgm:t>
    </dgm:pt>
    <dgm:pt modelId="{E79F67BD-55B7-4599-AB6B-1271D661D7C7}">
      <dgm:prSet/>
      <dgm:spPr/>
      <dgm:t>
        <a:bodyPr/>
        <a:lstStyle/>
        <a:p>
          <a:r>
            <a:rPr lang="en-US" dirty="0"/>
            <a:t>provide accurate feedback; and encourage students to provide their own </a:t>
          </a:r>
        </a:p>
      </dgm:t>
    </dgm:pt>
    <dgm:pt modelId="{979C47C2-B19C-48B2-85C7-57BF0F92FBC6}" type="parTrans" cxnId="{24B2139A-BF30-4E08-9386-C7BCBE61C67F}">
      <dgm:prSet/>
      <dgm:spPr/>
      <dgm:t>
        <a:bodyPr/>
        <a:lstStyle/>
        <a:p>
          <a:endParaRPr lang="en-US"/>
        </a:p>
      </dgm:t>
    </dgm:pt>
    <dgm:pt modelId="{7B4A9D7B-5F02-4780-A70B-6151240F30D2}" type="sibTrans" cxnId="{24B2139A-BF30-4E08-9386-C7BCBE61C67F}">
      <dgm:prSet/>
      <dgm:spPr/>
      <dgm:t>
        <a:bodyPr/>
        <a:lstStyle/>
        <a:p>
          <a:endParaRPr lang="en-US"/>
        </a:p>
      </dgm:t>
    </dgm:pt>
    <dgm:pt modelId="{8A8C8D9F-0FD4-4A5A-AAB5-BCFD1F9E2553}">
      <dgm:prSet/>
      <dgm:spPr/>
      <dgm:t>
        <a:bodyPr/>
        <a:lstStyle/>
        <a:p>
          <a:r>
            <a:rPr lang="en-US"/>
            <a:t>Celebrate</a:t>
          </a:r>
        </a:p>
      </dgm:t>
    </dgm:pt>
    <dgm:pt modelId="{8009C4C2-40DA-4164-8C92-20C2F82F4208}" type="parTrans" cxnId="{851AA518-9474-4EEC-9670-3A1DF8349D0A}">
      <dgm:prSet/>
      <dgm:spPr/>
      <dgm:t>
        <a:bodyPr/>
        <a:lstStyle/>
        <a:p>
          <a:endParaRPr lang="en-US"/>
        </a:p>
      </dgm:t>
    </dgm:pt>
    <dgm:pt modelId="{A2B4FB94-8121-4CC5-8E64-E9566217D9A1}" type="sibTrans" cxnId="{851AA518-9474-4EEC-9670-3A1DF8349D0A}">
      <dgm:prSet/>
      <dgm:spPr/>
      <dgm:t>
        <a:bodyPr/>
        <a:lstStyle/>
        <a:p>
          <a:endParaRPr lang="en-US"/>
        </a:p>
      </dgm:t>
    </dgm:pt>
    <dgm:pt modelId="{15DCCE0E-95FF-483E-AC47-7EA9351B814E}">
      <dgm:prSet/>
      <dgm:spPr/>
      <dgm:t>
        <a:bodyPr/>
        <a:lstStyle/>
        <a:p>
          <a:r>
            <a:rPr lang="en-US"/>
            <a:t>celebrate peer success; </a:t>
          </a:r>
        </a:p>
      </dgm:t>
    </dgm:pt>
    <dgm:pt modelId="{B8FB901E-2152-48FB-8C55-B3489DF62512}" type="parTrans" cxnId="{BBA3F183-BBBE-4B8D-B318-70F6E6FFD4A6}">
      <dgm:prSet/>
      <dgm:spPr/>
      <dgm:t>
        <a:bodyPr/>
        <a:lstStyle/>
        <a:p>
          <a:endParaRPr lang="en-US"/>
        </a:p>
      </dgm:t>
    </dgm:pt>
    <dgm:pt modelId="{0BC3D6B9-4136-4F62-85F4-EECB11B721F6}" type="sibTrans" cxnId="{BBA3F183-BBBE-4B8D-B318-70F6E6FFD4A6}">
      <dgm:prSet/>
      <dgm:spPr/>
      <dgm:t>
        <a:bodyPr/>
        <a:lstStyle/>
        <a:p>
          <a:endParaRPr lang="en-US"/>
        </a:p>
      </dgm:t>
    </dgm:pt>
    <dgm:pt modelId="{2145239A-1173-4E62-8F2A-FB865B7ECB82}">
      <dgm:prSet/>
      <dgm:spPr/>
      <dgm:t>
        <a:bodyPr/>
        <a:lstStyle/>
        <a:p>
          <a:r>
            <a:rPr lang="en-US"/>
            <a:t>Encourage</a:t>
          </a:r>
        </a:p>
      </dgm:t>
    </dgm:pt>
    <dgm:pt modelId="{C3E67918-691B-48A5-B008-2F25E175EB66}" type="parTrans" cxnId="{65C92F10-9F41-4215-8D58-60444F723079}">
      <dgm:prSet/>
      <dgm:spPr/>
      <dgm:t>
        <a:bodyPr/>
        <a:lstStyle/>
        <a:p>
          <a:endParaRPr lang="en-US"/>
        </a:p>
      </dgm:t>
    </dgm:pt>
    <dgm:pt modelId="{17FBAE62-C9F9-41CE-82D9-D15FA235C775}" type="sibTrans" cxnId="{65C92F10-9F41-4215-8D58-60444F723079}">
      <dgm:prSet/>
      <dgm:spPr/>
      <dgm:t>
        <a:bodyPr/>
        <a:lstStyle/>
        <a:p>
          <a:endParaRPr lang="en-US"/>
        </a:p>
      </dgm:t>
    </dgm:pt>
    <dgm:pt modelId="{FA614A94-AA45-42FE-AFAF-615D3A2411CC}">
      <dgm:prSet/>
      <dgm:spPr/>
      <dgm:t>
        <a:bodyPr/>
        <a:lstStyle/>
        <a:p>
          <a:r>
            <a:rPr lang="en-US"/>
            <a:t>encourage an atmosphere where students are not afraid of failure; </a:t>
          </a:r>
        </a:p>
      </dgm:t>
    </dgm:pt>
    <dgm:pt modelId="{DA02B07C-759B-4569-859C-3C110CBE1F65}" type="parTrans" cxnId="{5820AE51-6176-4915-85A7-812F3C28B777}">
      <dgm:prSet/>
      <dgm:spPr/>
      <dgm:t>
        <a:bodyPr/>
        <a:lstStyle/>
        <a:p>
          <a:endParaRPr lang="en-US"/>
        </a:p>
      </dgm:t>
    </dgm:pt>
    <dgm:pt modelId="{E64F09C6-2889-4C39-B1C2-27191E54FD7F}" type="sibTrans" cxnId="{5820AE51-6176-4915-85A7-812F3C28B777}">
      <dgm:prSet/>
      <dgm:spPr/>
      <dgm:t>
        <a:bodyPr/>
        <a:lstStyle/>
        <a:p>
          <a:endParaRPr lang="en-US"/>
        </a:p>
      </dgm:t>
    </dgm:pt>
    <dgm:pt modelId="{BA29E316-7490-4AAD-BD87-71F8D975C636}">
      <dgm:prSet/>
      <dgm:spPr/>
      <dgm:t>
        <a:bodyPr/>
        <a:lstStyle/>
        <a:p>
          <a:r>
            <a:rPr lang="en-US" dirty="0"/>
            <a:t>Reframing</a:t>
          </a:r>
        </a:p>
      </dgm:t>
    </dgm:pt>
    <dgm:pt modelId="{6B7FFA37-62CA-40A1-BD1F-A749C720A201}" type="parTrans" cxnId="{914AA3B7-54F7-4E45-8D4F-CDDC5407D478}">
      <dgm:prSet/>
      <dgm:spPr/>
      <dgm:t>
        <a:bodyPr/>
        <a:lstStyle/>
        <a:p>
          <a:endParaRPr lang="en-US"/>
        </a:p>
      </dgm:t>
    </dgm:pt>
    <dgm:pt modelId="{9F3C225F-6AE4-49F2-B556-EF4D216A6F59}" type="sibTrans" cxnId="{914AA3B7-54F7-4E45-8D4F-CDDC5407D478}">
      <dgm:prSet/>
      <dgm:spPr/>
      <dgm:t>
        <a:bodyPr/>
        <a:lstStyle/>
        <a:p>
          <a:endParaRPr lang="en-US"/>
        </a:p>
      </dgm:t>
    </dgm:pt>
    <dgm:pt modelId="{EA9990BA-F99E-4FD0-B4CF-A75A024A9EFD}">
      <dgm:prSet/>
      <dgm:spPr/>
      <dgm:t>
        <a:bodyPr/>
        <a:lstStyle/>
        <a:p>
          <a:r>
            <a:rPr lang="en-US" dirty="0"/>
            <a:t>become skilled in reframing negative emotional reactions and appraisal; and</a:t>
          </a:r>
        </a:p>
      </dgm:t>
    </dgm:pt>
    <dgm:pt modelId="{E0F4BC1D-66FB-4523-978D-5EDC4F9CEEED}" type="parTrans" cxnId="{45548BCD-EACA-4E53-94C0-2F072940FA43}">
      <dgm:prSet/>
      <dgm:spPr/>
      <dgm:t>
        <a:bodyPr/>
        <a:lstStyle/>
        <a:p>
          <a:endParaRPr lang="en-US"/>
        </a:p>
      </dgm:t>
    </dgm:pt>
    <dgm:pt modelId="{3374F1C1-9C9A-42A1-A5D1-7D71BC17064A}" type="sibTrans" cxnId="{45548BCD-EACA-4E53-94C0-2F072940FA43}">
      <dgm:prSet/>
      <dgm:spPr/>
      <dgm:t>
        <a:bodyPr/>
        <a:lstStyle/>
        <a:p>
          <a:endParaRPr lang="en-US"/>
        </a:p>
      </dgm:t>
    </dgm:pt>
    <dgm:pt modelId="{4A65F914-76DD-4F22-B4ED-5107EBC71B11}">
      <dgm:prSet/>
      <dgm:spPr/>
      <dgm:t>
        <a:bodyPr/>
        <a:lstStyle/>
        <a:p>
          <a:r>
            <a:rPr lang="en-US" dirty="0"/>
            <a:t>Relationship</a:t>
          </a:r>
        </a:p>
      </dgm:t>
    </dgm:pt>
    <dgm:pt modelId="{3B2EB04D-10F6-45E3-AE87-6214DFB1A4B0}" type="parTrans" cxnId="{A2CA58CB-147A-4609-98C8-FB9679F1A499}">
      <dgm:prSet/>
      <dgm:spPr/>
      <dgm:t>
        <a:bodyPr/>
        <a:lstStyle/>
        <a:p>
          <a:endParaRPr lang="en-US"/>
        </a:p>
      </dgm:t>
    </dgm:pt>
    <dgm:pt modelId="{F19F8D60-19B0-4721-9F8A-D2A0BCF8A9CF}" type="sibTrans" cxnId="{A2CA58CB-147A-4609-98C8-FB9679F1A499}">
      <dgm:prSet/>
      <dgm:spPr/>
      <dgm:t>
        <a:bodyPr/>
        <a:lstStyle/>
        <a:p>
          <a:endParaRPr lang="en-US"/>
        </a:p>
      </dgm:t>
    </dgm:pt>
    <dgm:pt modelId="{9AB2E0B6-6936-4589-B123-1B7424FDDCA6}">
      <dgm:prSet/>
      <dgm:spPr/>
      <dgm:t>
        <a:bodyPr/>
        <a:lstStyle/>
        <a:p>
          <a:r>
            <a:rPr lang="en-US"/>
            <a:t>get to know their students very well.</a:t>
          </a:r>
        </a:p>
      </dgm:t>
    </dgm:pt>
    <dgm:pt modelId="{277B9AFD-FA2B-49C6-B8A2-AD73C6A6098F}" type="parTrans" cxnId="{6B0FA475-3B9C-4827-BB02-316621B2CBD5}">
      <dgm:prSet/>
      <dgm:spPr/>
      <dgm:t>
        <a:bodyPr/>
        <a:lstStyle/>
        <a:p>
          <a:endParaRPr lang="en-US"/>
        </a:p>
      </dgm:t>
    </dgm:pt>
    <dgm:pt modelId="{0DBD01FD-95F4-4F9B-9701-345E52A235AA}" type="sibTrans" cxnId="{6B0FA475-3B9C-4827-BB02-316621B2CBD5}">
      <dgm:prSet/>
      <dgm:spPr/>
      <dgm:t>
        <a:bodyPr/>
        <a:lstStyle/>
        <a:p>
          <a:endParaRPr lang="en-US"/>
        </a:p>
      </dgm:t>
    </dgm:pt>
    <dgm:pt modelId="{0917218E-EFE9-47B9-8BFA-5CA935AC0CCC}" type="pres">
      <dgm:prSet presAssocID="{7347AF00-9447-4E2E-A7CA-CBEAC9806AEC}" presName="Name0" presStyleCnt="0">
        <dgm:presLayoutVars>
          <dgm:dir/>
          <dgm:animLvl val="lvl"/>
          <dgm:resizeHandles val="exact"/>
        </dgm:presLayoutVars>
      </dgm:prSet>
      <dgm:spPr/>
    </dgm:pt>
    <dgm:pt modelId="{20EBCFA6-135A-4B75-83C4-31F3327C9495}" type="pres">
      <dgm:prSet presAssocID="{40AF8555-7331-470F-9455-268546EDC834}" presName="linNode" presStyleCnt="0"/>
      <dgm:spPr/>
    </dgm:pt>
    <dgm:pt modelId="{7639654D-6A0D-4297-BB93-517D0B5EF96A}" type="pres">
      <dgm:prSet presAssocID="{40AF8555-7331-470F-9455-268546EDC834}" presName="parentText" presStyleLbl="solidFgAcc1" presStyleIdx="0" presStyleCnt="8">
        <dgm:presLayoutVars>
          <dgm:chMax val="1"/>
          <dgm:bulletEnabled/>
        </dgm:presLayoutVars>
      </dgm:prSet>
      <dgm:spPr/>
    </dgm:pt>
    <dgm:pt modelId="{332FA482-D817-4AA6-8296-B2F81CEC66E9}" type="pres">
      <dgm:prSet presAssocID="{40AF8555-7331-470F-9455-268546EDC834}" presName="descendantText" presStyleLbl="alignNode1" presStyleIdx="0" presStyleCnt="8">
        <dgm:presLayoutVars>
          <dgm:bulletEnabled/>
        </dgm:presLayoutVars>
      </dgm:prSet>
      <dgm:spPr/>
    </dgm:pt>
    <dgm:pt modelId="{FB1CFAD2-0C7F-4CF6-95BF-451802AE250F}" type="pres">
      <dgm:prSet presAssocID="{8A02239B-90F9-4F07-837C-C8D03665074B}" presName="sp" presStyleCnt="0"/>
      <dgm:spPr/>
    </dgm:pt>
    <dgm:pt modelId="{BD596525-3124-4933-90A5-A002989DD6D1}" type="pres">
      <dgm:prSet presAssocID="{C201423E-F197-45F5-B444-EF6F28A48923}" presName="linNode" presStyleCnt="0"/>
      <dgm:spPr/>
    </dgm:pt>
    <dgm:pt modelId="{7CB8C9D0-1A3A-43F8-A274-394EB9D6E8CE}" type="pres">
      <dgm:prSet presAssocID="{C201423E-F197-45F5-B444-EF6F28A48923}" presName="parentText" presStyleLbl="solidFgAcc1" presStyleIdx="1" presStyleCnt="8">
        <dgm:presLayoutVars>
          <dgm:chMax val="1"/>
          <dgm:bulletEnabled/>
        </dgm:presLayoutVars>
      </dgm:prSet>
      <dgm:spPr/>
    </dgm:pt>
    <dgm:pt modelId="{EF6A91D0-5A54-421B-9E8D-6D6FF37495EC}" type="pres">
      <dgm:prSet presAssocID="{C201423E-F197-45F5-B444-EF6F28A48923}" presName="descendantText" presStyleLbl="alignNode1" presStyleIdx="1" presStyleCnt="8">
        <dgm:presLayoutVars>
          <dgm:bulletEnabled/>
        </dgm:presLayoutVars>
      </dgm:prSet>
      <dgm:spPr/>
    </dgm:pt>
    <dgm:pt modelId="{208DDAB8-86BE-4B2F-AC26-42F33BE2CA7C}" type="pres">
      <dgm:prSet presAssocID="{58ECC99E-6278-465D-9B9F-1F7ECE476F61}" presName="sp" presStyleCnt="0"/>
      <dgm:spPr/>
    </dgm:pt>
    <dgm:pt modelId="{35368B1F-2929-41B7-82CF-CC8FEBA5FDD6}" type="pres">
      <dgm:prSet presAssocID="{9F64B13B-7FB2-4323-8ADF-C8AF7A4EF6B1}" presName="linNode" presStyleCnt="0"/>
      <dgm:spPr/>
    </dgm:pt>
    <dgm:pt modelId="{ED8F104B-04CE-438C-A93E-4C7C1A60B867}" type="pres">
      <dgm:prSet presAssocID="{9F64B13B-7FB2-4323-8ADF-C8AF7A4EF6B1}" presName="parentText" presStyleLbl="solidFgAcc1" presStyleIdx="2" presStyleCnt="8">
        <dgm:presLayoutVars>
          <dgm:chMax val="1"/>
          <dgm:bulletEnabled/>
        </dgm:presLayoutVars>
      </dgm:prSet>
      <dgm:spPr/>
    </dgm:pt>
    <dgm:pt modelId="{C8202490-2F33-4D37-84C6-9435326D57A2}" type="pres">
      <dgm:prSet presAssocID="{9F64B13B-7FB2-4323-8ADF-C8AF7A4EF6B1}" presName="descendantText" presStyleLbl="alignNode1" presStyleIdx="2" presStyleCnt="8">
        <dgm:presLayoutVars>
          <dgm:bulletEnabled/>
        </dgm:presLayoutVars>
      </dgm:prSet>
      <dgm:spPr/>
    </dgm:pt>
    <dgm:pt modelId="{AD828A67-ED58-4993-82DC-05812D11EF57}" type="pres">
      <dgm:prSet presAssocID="{DA333231-472A-411C-A766-1C8B505B1B3D}" presName="sp" presStyleCnt="0"/>
      <dgm:spPr/>
    </dgm:pt>
    <dgm:pt modelId="{F23FA89D-5028-4187-9B8E-254EE3603CDD}" type="pres">
      <dgm:prSet presAssocID="{2D13D555-B7A4-4DE0-8DCB-E53771729C8E}" presName="linNode" presStyleCnt="0"/>
      <dgm:spPr/>
    </dgm:pt>
    <dgm:pt modelId="{5C84315D-2FBE-4812-A862-26AE50D85E12}" type="pres">
      <dgm:prSet presAssocID="{2D13D555-B7A4-4DE0-8DCB-E53771729C8E}" presName="parentText" presStyleLbl="solidFgAcc1" presStyleIdx="3" presStyleCnt="8">
        <dgm:presLayoutVars>
          <dgm:chMax val="1"/>
          <dgm:bulletEnabled/>
        </dgm:presLayoutVars>
      </dgm:prSet>
      <dgm:spPr/>
    </dgm:pt>
    <dgm:pt modelId="{CAACDBF9-463C-46C7-A616-2D261B5C9AA9}" type="pres">
      <dgm:prSet presAssocID="{2D13D555-B7A4-4DE0-8DCB-E53771729C8E}" presName="descendantText" presStyleLbl="alignNode1" presStyleIdx="3" presStyleCnt="8">
        <dgm:presLayoutVars>
          <dgm:bulletEnabled/>
        </dgm:presLayoutVars>
      </dgm:prSet>
      <dgm:spPr/>
    </dgm:pt>
    <dgm:pt modelId="{ED24B5EF-8F2C-4A0A-94CB-77BD71DE98B1}" type="pres">
      <dgm:prSet presAssocID="{4C5DAC86-1E7F-4513-AD0D-6FD865A8ECA6}" presName="sp" presStyleCnt="0"/>
      <dgm:spPr/>
    </dgm:pt>
    <dgm:pt modelId="{AE8F18CA-0816-44E9-A833-CFD5E95010CE}" type="pres">
      <dgm:prSet presAssocID="{8A8C8D9F-0FD4-4A5A-AAB5-BCFD1F9E2553}" presName="linNode" presStyleCnt="0"/>
      <dgm:spPr/>
    </dgm:pt>
    <dgm:pt modelId="{57BF3AA0-4E0B-40A5-B989-C9B084F57A70}" type="pres">
      <dgm:prSet presAssocID="{8A8C8D9F-0FD4-4A5A-AAB5-BCFD1F9E2553}" presName="parentText" presStyleLbl="solidFgAcc1" presStyleIdx="4" presStyleCnt="8">
        <dgm:presLayoutVars>
          <dgm:chMax val="1"/>
          <dgm:bulletEnabled/>
        </dgm:presLayoutVars>
      </dgm:prSet>
      <dgm:spPr/>
    </dgm:pt>
    <dgm:pt modelId="{A8E7582F-745A-42D6-A5E4-FF640B2841E5}" type="pres">
      <dgm:prSet presAssocID="{8A8C8D9F-0FD4-4A5A-AAB5-BCFD1F9E2553}" presName="descendantText" presStyleLbl="alignNode1" presStyleIdx="4" presStyleCnt="8">
        <dgm:presLayoutVars>
          <dgm:bulletEnabled/>
        </dgm:presLayoutVars>
      </dgm:prSet>
      <dgm:spPr/>
    </dgm:pt>
    <dgm:pt modelId="{9DF3C40F-4DA0-4091-8E7F-7993C4A92699}" type="pres">
      <dgm:prSet presAssocID="{A2B4FB94-8121-4CC5-8E64-E9566217D9A1}" presName="sp" presStyleCnt="0"/>
      <dgm:spPr/>
    </dgm:pt>
    <dgm:pt modelId="{4A80AEED-4E06-4A6F-83BD-B87AF66D85C2}" type="pres">
      <dgm:prSet presAssocID="{2145239A-1173-4E62-8F2A-FB865B7ECB82}" presName="linNode" presStyleCnt="0"/>
      <dgm:spPr/>
    </dgm:pt>
    <dgm:pt modelId="{DBBD481E-37D7-4044-A51C-34048F823681}" type="pres">
      <dgm:prSet presAssocID="{2145239A-1173-4E62-8F2A-FB865B7ECB82}" presName="parentText" presStyleLbl="solidFgAcc1" presStyleIdx="5" presStyleCnt="8">
        <dgm:presLayoutVars>
          <dgm:chMax val="1"/>
          <dgm:bulletEnabled/>
        </dgm:presLayoutVars>
      </dgm:prSet>
      <dgm:spPr/>
    </dgm:pt>
    <dgm:pt modelId="{41EFF05D-2015-4ED9-82AA-02196FDBE82E}" type="pres">
      <dgm:prSet presAssocID="{2145239A-1173-4E62-8F2A-FB865B7ECB82}" presName="descendantText" presStyleLbl="alignNode1" presStyleIdx="5" presStyleCnt="8">
        <dgm:presLayoutVars>
          <dgm:bulletEnabled/>
        </dgm:presLayoutVars>
      </dgm:prSet>
      <dgm:spPr/>
    </dgm:pt>
    <dgm:pt modelId="{57EFCBB0-2DC3-4B90-AC3D-112EE637D45A}" type="pres">
      <dgm:prSet presAssocID="{17FBAE62-C9F9-41CE-82D9-D15FA235C775}" presName="sp" presStyleCnt="0"/>
      <dgm:spPr/>
    </dgm:pt>
    <dgm:pt modelId="{AD143E6C-E597-4D22-BC63-92C90A352501}" type="pres">
      <dgm:prSet presAssocID="{BA29E316-7490-4AAD-BD87-71F8D975C636}" presName="linNode" presStyleCnt="0"/>
      <dgm:spPr/>
    </dgm:pt>
    <dgm:pt modelId="{22D51267-4F02-4F7A-AF17-15E77806D593}" type="pres">
      <dgm:prSet presAssocID="{BA29E316-7490-4AAD-BD87-71F8D975C636}" presName="parentText" presStyleLbl="solidFgAcc1" presStyleIdx="6" presStyleCnt="8">
        <dgm:presLayoutVars>
          <dgm:chMax val="1"/>
          <dgm:bulletEnabled/>
        </dgm:presLayoutVars>
      </dgm:prSet>
      <dgm:spPr/>
    </dgm:pt>
    <dgm:pt modelId="{52BF52A9-68CA-4D4C-9C02-4A33AA5E485B}" type="pres">
      <dgm:prSet presAssocID="{BA29E316-7490-4AAD-BD87-71F8D975C636}" presName="descendantText" presStyleLbl="alignNode1" presStyleIdx="6" presStyleCnt="8">
        <dgm:presLayoutVars>
          <dgm:bulletEnabled/>
        </dgm:presLayoutVars>
      </dgm:prSet>
      <dgm:spPr/>
    </dgm:pt>
    <dgm:pt modelId="{02290BB6-EDF5-4280-A75E-6281C8DF1B0C}" type="pres">
      <dgm:prSet presAssocID="{9F3C225F-6AE4-49F2-B556-EF4D216A6F59}" presName="sp" presStyleCnt="0"/>
      <dgm:spPr/>
    </dgm:pt>
    <dgm:pt modelId="{6E1130EB-0A65-4D39-BC49-32D15FDBC8D0}" type="pres">
      <dgm:prSet presAssocID="{4A65F914-76DD-4F22-B4ED-5107EBC71B11}" presName="linNode" presStyleCnt="0"/>
      <dgm:spPr/>
    </dgm:pt>
    <dgm:pt modelId="{5559A941-E9AA-48FE-B60D-3ABCBC915385}" type="pres">
      <dgm:prSet presAssocID="{4A65F914-76DD-4F22-B4ED-5107EBC71B11}" presName="parentText" presStyleLbl="solidFgAcc1" presStyleIdx="7" presStyleCnt="8">
        <dgm:presLayoutVars>
          <dgm:chMax val="1"/>
          <dgm:bulletEnabled/>
        </dgm:presLayoutVars>
      </dgm:prSet>
      <dgm:spPr/>
    </dgm:pt>
    <dgm:pt modelId="{14CF9B4A-0A66-467F-81C9-368F50B53AFA}" type="pres">
      <dgm:prSet presAssocID="{4A65F914-76DD-4F22-B4ED-5107EBC71B11}" presName="descendantText" presStyleLbl="alignNode1" presStyleIdx="7" presStyleCnt="8">
        <dgm:presLayoutVars>
          <dgm:bulletEnabled/>
        </dgm:presLayoutVars>
      </dgm:prSet>
      <dgm:spPr/>
    </dgm:pt>
  </dgm:ptLst>
  <dgm:cxnLst>
    <dgm:cxn modelId="{13D23E00-F7BC-4A3A-9AE4-4B871E6C93B4}" type="presOf" srcId="{289440D5-72A1-45A9-A4D8-6D6BBE674BB0}" destId="{EF6A91D0-5A54-421B-9E8D-6D6FF37495EC}" srcOrd="0" destOrd="0" presId="urn:microsoft.com/office/officeart/2016/7/layout/VerticalHollowActionList"/>
    <dgm:cxn modelId="{7F9D3901-56E9-41AC-BB97-64A4675627C5}" srcId="{7347AF00-9447-4E2E-A7CA-CBEAC9806AEC}" destId="{C201423E-F197-45F5-B444-EF6F28A48923}" srcOrd="1" destOrd="0" parTransId="{D59D7D5E-1B7D-4CFA-9CD2-1DE17AB4B66B}" sibTransId="{58ECC99E-6278-465D-9B9F-1F7ECE476F61}"/>
    <dgm:cxn modelId="{A4356A02-76A0-4495-A957-1E7FA3A31E2A}" type="presOf" srcId="{2D13D555-B7A4-4DE0-8DCB-E53771729C8E}" destId="{5C84315D-2FBE-4812-A862-26AE50D85E12}" srcOrd="0" destOrd="0" presId="urn:microsoft.com/office/officeart/2016/7/layout/VerticalHollowActionList"/>
    <dgm:cxn modelId="{5BAC2F03-4E7D-46FC-AB0F-BA4185B5DF50}" type="presOf" srcId="{4A65F914-76DD-4F22-B4ED-5107EBC71B11}" destId="{5559A941-E9AA-48FE-B60D-3ABCBC915385}" srcOrd="0" destOrd="0" presId="urn:microsoft.com/office/officeart/2016/7/layout/VerticalHollowActionList"/>
    <dgm:cxn modelId="{65C92F10-9F41-4215-8D58-60444F723079}" srcId="{7347AF00-9447-4E2E-A7CA-CBEAC9806AEC}" destId="{2145239A-1173-4E62-8F2A-FB865B7ECB82}" srcOrd="5" destOrd="0" parTransId="{C3E67918-691B-48A5-B008-2F25E175EB66}" sibTransId="{17FBAE62-C9F9-41CE-82D9-D15FA235C775}"/>
    <dgm:cxn modelId="{54C48C10-4A33-4BCA-BAA0-59D19891BF96}" srcId="{C201423E-F197-45F5-B444-EF6F28A48923}" destId="{289440D5-72A1-45A9-A4D8-6D6BBE674BB0}" srcOrd="0" destOrd="0" parTransId="{B2F20C9C-B0AE-4E91-8CE0-D2A4BA9ED83C}" sibTransId="{7EFE5007-7044-4263-8EAF-11417122A435}"/>
    <dgm:cxn modelId="{851AA518-9474-4EEC-9670-3A1DF8349D0A}" srcId="{7347AF00-9447-4E2E-A7CA-CBEAC9806AEC}" destId="{8A8C8D9F-0FD4-4A5A-AAB5-BCFD1F9E2553}" srcOrd="4" destOrd="0" parTransId="{8009C4C2-40DA-4164-8C92-20C2F82F4208}" sibTransId="{A2B4FB94-8121-4CC5-8E64-E9566217D9A1}"/>
    <dgm:cxn modelId="{35D1EC19-8FB2-45A5-AA55-94AB76E5F2DF}" type="presOf" srcId="{7347AF00-9447-4E2E-A7CA-CBEAC9806AEC}" destId="{0917218E-EFE9-47B9-8BFA-5CA935AC0CCC}" srcOrd="0" destOrd="0" presId="urn:microsoft.com/office/officeart/2016/7/layout/VerticalHollowActionList"/>
    <dgm:cxn modelId="{A492CF1A-CD80-4867-8521-21A88B0716FC}" type="presOf" srcId="{7E55548C-A132-40B5-869D-AB5C7CA052E8}" destId="{C8202490-2F33-4D37-84C6-9435326D57A2}" srcOrd="0" destOrd="0" presId="urn:microsoft.com/office/officeart/2016/7/layout/VerticalHollowActionList"/>
    <dgm:cxn modelId="{1741EA1B-AB7C-401D-B339-E6E05BB9319E}" type="presOf" srcId="{15DCCE0E-95FF-483E-AC47-7EA9351B814E}" destId="{A8E7582F-745A-42D6-A5E4-FF640B2841E5}" srcOrd="0" destOrd="0" presId="urn:microsoft.com/office/officeart/2016/7/layout/VerticalHollowActionList"/>
    <dgm:cxn modelId="{F1D7E224-770D-4BE9-95FD-8C5315658BDF}" type="presOf" srcId="{8A8C8D9F-0FD4-4A5A-AAB5-BCFD1F9E2553}" destId="{57BF3AA0-4E0B-40A5-B989-C9B084F57A70}" srcOrd="0" destOrd="0" presId="urn:microsoft.com/office/officeart/2016/7/layout/VerticalHollowActionList"/>
    <dgm:cxn modelId="{DFE27A4E-425F-4468-BF2E-A0548BC974B7}" type="presOf" srcId="{EA9990BA-F99E-4FD0-B4CF-A75A024A9EFD}" destId="{52BF52A9-68CA-4D4C-9C02-4A33AA5E485B}" srcOrd="0" destOrd="0" presId="urn:microsoft.com/office/officeart/2016/7/layout/VerticalHollowActionList"/>
    <dgm:cxn modelId="{05945551-EDED-4D5C-A76B-4DD7EDC64424}" type="presOf" srcId="{40AF8555-7331-470F-9455-268546EDC834}" destId="{7639654D-6A0D-4297-BB93-517D0B5EF96A}" srcOrd="0" destOrd="0" presId="urn:microsoft.com/office/officeart/2016/7/layout/VerticalHollowActionList"/>
    <dgm:cxn modelId="{5820AE51-6176-4915-85A7-812F3C28B777}" srcId="{2145239A-1173-4E62-8F2A-FB865B7ECB82}" destId="{FA614A94-AA45-42FE-AFAF-615D3A2411CC}" srcOrd="0" destOrd="0" parTransId="{DA02B07C-759B-4569-859C-3C110CBE1F65}" sibTransId="{E64F09C6-2889-4C39-B1C2-27191E54FD7F}"/>
    <dgm:cxn modelId="{6B0FA475-3B9C-4827-BB02-316621B2CBD5}" srcId="{4A65F914-76DD-4F22-B4ED-5107EBC71B11}" destId="{9AB2E0B6-6936-4589-B123-1B7424FDDCA6}" srcOrd="0" destOrd="0" parTransId="{277B9AFD-FA2B-49C6-B8A2-AD73C6A6098F}" sibTransId="{0DBD01FD-95F4-4F9B-9701-345E52A235AA}"/>
    <dgm:cxn modelId="{A5E36C57-D63D-4435-883D-60FA1B9A06C1}" type="presOf" srcId="{C201423E-F197-45F5-B444-EF6F28A48923}" destId="{7CB8C9D0-1A3A-43F8-A274-394EB9D6E8CE}" srcOrd="0" destOrd="0" presId="urn:microsoft.com/office/officeart/2016/7/layout/VerticalHollowActionList"/>
    <dgm:cxn modelId="{CA079779-8B23-4044-8FD4-6FB59BF67ECF}" srcId="{9F64B13B-7FB2-4323-8ADF-C8AF7A4EF6B1}" destId="{7E55548C-A132-40B5-869D-AB5C7CA052E8}" srcOrd="0" destOrd="0" parTransId="{99932AA3-86C3-4131-B65E-A9EDC9376D6B}" sibTransId="{7A29F582-88B6-4D2A-BB2A-C40F3DD982E0}"/>
    <dgm:cxn modelId="{BBA3F183-BBBE-4B8D-B318-70F6E6FFD4A6}" srcId="{8A8C8D9F-0FD4-4A5A-AAB5-BCFD1F9E2553}" destId="{15DCCE0E-95FF-483E-AC47-7EA9351B814E}" srcOrd="0" destOrd="0" parTransId="{B8FB901E-2152-48FB-8C55-B3489DF62512}" sibTransId="{0BC3D6B9-4136-4F62-85F4-EECB11B721F6}"/>
    <dgm:cxn modelId="{641C1A8E-1944-4265-B217-09C599B67904}" type="presOf" srcId="{21037CB0-FDCB-4524-A139-5092D0DA6D79}" destId="{332FA482-D817-4AA6-8296-B2F81CEC66E9}" srcOrd="0" destOrd="0" presId="urn:microsoft.com/office/officeart/2016/7/layout/VerticalHollowActionList"/>
    <dgm:cxn modelId="{24B2139A-BF30-4E08-9386-C7BCBE61C67F}" srcId="{2D13D555-B7A4-4DE0-8DCB-E53771729C8E}" destId="{E79F67BD-55B7-4599-AB6B-1271D661D7C7}" srcOrd="0" destOrd="0" parTransId="{979C47C2-B19C-48B2-85C7-57BF0F92FBC6}" sibTransId="{7B4A9D7B-5F02-4780-A70B-6151240F30D2}"/>
    <dgm:cxn modelId="{AF8642B1-FBB4-410A-AD34-CBF29AE24F17}" srcId="{7347AF00-9447-4E2E-A7CA-CBEAC9806AEC}" destId="{40AF8555-7331-470F-9455-268546EDC834}" srcOrd="0" destOrd="0" parTransId="{536EDB03-B738-425E-9CC7-9EB8921A5CC0}" sibTransId="{8A02239B-90F9-4F07-837C-C8D03665074B}"/>
    <dgm:cxn modelId="{2D5013B5-355F-48FF-B24E-85A8EB5BC5B1}" type="presOf" srcId="{9AB2E0B6-6936-4589-B123-1B7424FDDCA6}" destId="{14CF9B4A-0A66-467F-81C9-368F50B53AFA}" srcOrd="0" destOrd="0" presId="urn:microsoft.com/office/officeart/2016/7/layout/VerticalHollowActionList"/>
    <dgm:cxn modelId="{914AA3B7-54F7-4E45-8D4F-CDDC5407D478}" srcId="{7347AF00-9447-4E2E-A7CA-CBEAC9806AEC}" destId="{BA29E316-7490-4AAD-BD87-71F8D975C636}" srcOrd="6" destOrd="0" parTransId="{6B7FFA37-62CA-40A1-BD1F-A749C720A201}" sibTransId="{9F3C225F-6AE4-49F2-B556-EF4D216A6F59}"/>
    <dgm:cxn modelId="{F606FBBE-3E51-47F6-8962-2FE12838FFC5}" type="presOf" srcId="{E79F67BD-55B7-4599-AB6B-1271D661D7C7}" destId="{CAACDBF9-463C-46C7-A616-2D261B5C9AA9}" srcOrd="0" destOrd="0" presId="urn:microsoft.com/office/officeart/2016/7/layout/VerticalHollowActionList"/>
    <dgm:cxn modelId="{6CD184C6-D2C6-4E0F-BFF6-2FCF6B5E58ED}" type="presOf" srcId="{BA29E316-7490-4AAD-BD87-71F8D975C636}" destId="{22D51267-4F02-4F7A-AF17-15E77806D593}" srcOrd="0" destOrd="0" presId="urn:microsoft.com/office/officeart/2016/7/layout/VerticalHollowActionList"/>
    <dgm:cxn modelId="{A2CA58CB-147A-4609-98C8-FB9679F1A499}" srcId="{7347AF00-9447-4E2E-A7CA-CBEAC9806AEC}" destId="{4A65F914-76DD-4F22-B4ED-5107EBC71B11}" srcOrd="7" destOrd="0" parTransId="{3B2EB04D-10F6-45E3-AE87-6214DFB1A4B0}" sibTransId="{F19F8D60-19B0-4721-9F8A-D2A0BCF8A9CF}"/>
    <dgm:cxn modelId="{DD8436CD-FB43-4C81-9EB4-20D7934DB185}" type="presOf" srcId="{FA614A94-AA45-42FE-AFAF-615D3A2411CC}" destId="{41EFF05D-2015-4ED9-82AA-02196FDBE82E}" srcOrd="0" destOrd="0" presId="urn:microsoft.com/office/officeart/2016/7/layout/VerticalHollowActionList"/>
    <dgm:cxn modelId="{45548BCD-EACA-4E53-94C0-2F072940FA43}" srcId="{BA29E316-7490-4AAD-BD87-71F8D975C636}" destId="{EA9990BA-F99E-4FD0-B4CF-A75A024A9EFD}" srcOrd="0" destOrd="0" parTransId="{E0F4BC1D-66FB-4523-978D-5EDC4F9CEEED}" sibTransId="{3374F1C1-9C9A-42A1-A5D1-7D71BC17064A}"/>
    <dgm:cxn modelId="{427DE1D3-326B-4483-ACC2-8BBDB1D08159}" srcId="{7347AF00-9447-4E2E-A7CA-CBEAC9806AEC}" destId="{2D13D555-B7A4-4DE0-8DCB-E53771729C8E}" srcOrd="3" destOrd="0" parTransId="{45D7C4DE-BE98-4BD4-B83F-A152B465E9A3}" sibTransId="{4C5DAC86-1E7F-4513-AD0D-6FD865A8ECA6}"/>
    <dgm:cxn modelId="{844077DC-3241-41C4-8F3C-1E02EFB46DFB}" type="presOf" srcId="{2145239A-1173-4E62-8F2A-FB865B7ECB82}" destId="{DBBD481E-37D7-4044-A51C-34048F823681}" srcOrd="0" destOrd="0" presId="urn:microsoft.com/office/officeart/2016/7/layout/VerticalHollowActionList"/>
    <dgm:cxn modelId="{8955B4DD-959D-483D-A737-4043D95AB9F6}" srcId="{7347AF00-9447-4E2E-A7CA-CBEAC9806AEC}" destId="{9F64B13B-7FB2-4323-8ADF-C8AF7A4EF6B1}" srcOrd="2" destOrd="0" parTransId="{C12F127A-4D12-40D7-8082-9395D5458040}" sibTransId="{DA333231-472A-411C-A766-1C8B505B1B3D}"/>
    <dgm:cxn modelId="{5E7BA1E0-E726-424C-A457-80A5BD913CDD}" type="presOf" srcId="{9F64B13B-7FB2-4323-8ADF-C8AF7A4EF6B1}" destId="{ED8F104B-04CE-438C-A93E-4C7C1A60B867}" srcOrd="0" destOrd="0" presId="urn:microsoft.com/office/officeart/2016/7/layout/VerticalHollowActionList"/>
    <dgm:cxn modelId="{B42555F1-38E8-479E-8BD8-3C3758B83530}" srcId="{40AF8555-7331-470F-9455-268546EDC834}" destId="{21037CB0-FDCB-4524-A139-5092D0DA6D79}" srcOrd="0" destOrd="0" parTransId="{7A00E142-3A73-4FC6-84BB-13C447D1B25D}" sibTransId="{23EDC837-EA9F-4D3D-928A-16DE56F5F94F}"/>
    <dgm:cxn modelId="{B8D07C69-771E-4CEB-9CA4-233CB3DEA501}" type="presParOf" srcId="{0917218E-EFE9-47B9-8BFA-5CA935AC0CCC}" destId="{20EBCFA6-135A-4B75-83C4-31F3327C9495}" srcOrd="0" destOrd="0" presId="urn:microsoft.com/office/officeart/2016/7/layout/VerticalHollowActionList"/>
    <dgm:cxn modelId="{2389EBD5-5DD0-49B8-B78F-BF968F56C80A}" type="presParOf" srcId="{20EBCFA6-135A-4B75-83C4-31F3327C9495}" destId="{7639654D-6A0D-4297-BB93-517D0B5EF96A}" srcOrd="0" destOrd="0" presId="urn:microsoft.com/office/officeart/2016/7/layout/VerticalHollowActionList"/>
    <dgm:cxn modelId="{B9AEA737-1CC3-4A5D-A53D-942FA2E40DFC}" type="presParOf" srcId="{20EBCFA6-135A-4B75-83C4-31F3327C9495}" destId="{332FA482-D817-4AA6-8296-B2F81CEC66E9}" srcOrd="1" destOrd="0" presId="urn:microsoft.com/office/officeart/2016/7/layout/VerticalHollowActionList"/>
    <dgm:cxn modelId="{E11F9839-965F-4F76-869D-B0E5D46C3BBF}" type="presParOf" srcId="{0917218E-EFE9-47B9-8BFA-5CA935AC0CCC}" destId="{FB1CFAD2-0C7F-4CF6-95BF-451802AE250F}" srcOrd="1" destOrd="0" presId="urn:microsoft.com/office/officeart/2016/7/layout/VerticalHollowActionList"/>
    <dgm:cxn modelId="{BE311DE0-1920-4A3C-939D-B048B92580BC}" type="presParOf" srcId="{0917218E-EFE9-47B9-8BFA-5CA935AC0CCC}" destId="{BD596525-3124-4933-90A5-A002989DD6D1}" srcOrd="2" destOrd="0" presId="urn:microsoft.com/office/officeart/2016/7/layout/VerticalHollowActionList"/>
    <dgm:cxn modelId="{CE64BA57-2793-4499-B21C-2D2FBEC1162B}" type="presParOf" srcId="{BD596525-3124-4933-90A5-A002989DD6D1}" destId="{7CB8C9D0-1A3A-43F8-A274-394EB9D6E8CE}" srcOrd="0" destOrd="0" presId="urn:microsoft.com/office/officeart/2016/7/layout/VerticalHollowActionList"/>
    <dgm:cxn modelId="{2C60A9C7-0E5A-4728-BB19-42F260C68415}" type="presParOf" srcId="{BD596525-3124-4933-90A5-A002989DD6D1}" destId="{EF6A91D0-5A54-421B-9E8D-6D6FF37495EC}" srcOrd="1" destOrd="0" presId="urn:microsoft.com/office/officeart/2016/7/layout/VerticalHollowActionList"/>
    <dgm:cxn modelId="{A3361134-A676-42B0-B3C0-75919BC51941}" type="presParOf" srcId="{0917218E-EFE9-47B9-8BFA-5CA935AC0CCC}" destId="{208DDAB8-86BE-4B2F-AC26-42F33BE2CA7C}" srcOrd="3" destOrd="0" presId="urn:microsoft.com/office/officeart/2016/7/layout/VerticalHollowActionList"/>
    <dgm:cxn modelId="{03B97922-E527-4AE3-A5C9-E31E93254B4D}" type="presParOf" srcId="{0917218E-EFE9-47B9-8BFA-5CA935AC0CCC}" destId="{35368B1F-2929-41B7-82CF-CC8FEBA5FDD6}" srcOrd="4" destOrd="0" presId="urn:microsoft.com/office/officeart/2016/7/layout/VerticalHollowActionList"/>
    <dgm:cxn modelId="{1FFCEF5F-FAB4-42DB-90A9-0D6ECFAF398E}" type="presParOf" srcId="{35368B1F-2929-41B7-82CF-CC8FEBA5FDD6}" destId="{ED8F104B-04CE-438C-A93E-4C7C1A60B867}" srcOrd="0" destOrd="0" presId="urn:microsoft.com/office/officeart/2016/7/layout/VerticalHollowActionList"/>
    <dgm:cxn modelId="{94A66057-B23A-44C3-93DD-90912D603A82}" type="presParOf" srcId="{35368B1F-2929-41B7-82CF-CC8FEBA5FDD6}" destId="{C8202490-2F33-4D37-84C6-9435326D57A2}" srcOrd="1" destOrd="0" presId="urn:microsoft.com/office/officeart/2016/7/layout/VerticalHollowActionList"/>
    <dgm:cxn modelId="{5061F880-A877-4A3C-9D27-18F8313CE1E6}" type="presParOf" srcId="{0917218E-EFE9-47B9-8BFA-5CA935AC0CCC}" destId="{AD828A67-ED58-4993-82DC-05812D11EF57}" srcOrd="5" destOrd="0" presId="urn:microsoft.com/office/officeart/2016/7/layout/VerticalHollowActionList"/>
    <dgm:cxn modelId="{553E4FF1-B490-4A91-B46E-76FFA5DB719E}" type="presParOf" srcId="{0917218E-EFE9-47B9-8BFA-5CA935AC0CCC}" destId="{F23FA89D-5028-4187-9B8E-254EE3603CDD}" srcOrd="6" destOrd="0" presId="urn:microsoft.com/office/officeart/2016/7/layout/VerticalHollowActionList"/>
    <dgm:cxn modelId="{38DFFE57-CCDD-4287-A544-2ACA6C9EBC3F}" type="presParOf" srcId="{F23FA89D-5028-4187-9B8E-254EE3603CDD}" destId="{5C84315D-2FBE-4812-A862-26AE50D85E12}" srcOrd="0" destOrd="0" presId="urn:microsoft.com/office/officeart/2016/7/layout/VerticalHollowActionList"/>
    <dgm:cxn modelId="{AFE06027-0FDB-4B53-A698-117FF25C50AA}" type="presParOf" srcId="{F23FA89D-5028-4187-9B8E-254EE3603CDD}" destId="{CAACDBF9-463C-46C7-A616-2D261B5C9AA9}" srcOrd="1" destOrd="0" presId="urn:microsoft.com/office/officeart/2016/7/layout/VerticalHollowActionList"/>
    <dgm:cxn modelId="{635931BD-0C47-49FA-828D-9F24E350B987}" type="presParOf" srcId="{0917218E-EFE9-47B9-8BFA-5CA935AC0CCC}" destId="{ED24B5EF-8F2C-4A0A-94CB-77BD71DE98B1}" srcOrd="7" destOrd="0" presId="urn:microsoft.com/office/officeart/2016/7/layout/VerticalHollowActionList"/>
    <dgm:cxn modelId="{5AF02EC6-C8B4-4EB2-915A-680C40B7B7D0}" type="presParOf" srcId="{0917218E-EFE9-47B9-8BFA-5CA935AC0CCC}" destId="{AE8F18CA-0816-44E9-A833-CFD5E95010CE}" srcOrd="8" destOrd="0" presId="urn:microsoft.com/office/officeart/2016/7/layout/VerticalHollowActionList"/>
    <dgm:cxn modelId="{7D5F6449-9287-40C2-A549-F268C683DD4F}" type="presParOf" srcId="{AE8F18CA-0816-44E9-A833-CFD5E95010CE}" destId="{57BF3AA0-4E0B-40A5-B989-C9B084F57A70}" srcOrd="0" destOrd="0" presId="urn:microsoft.com/office/officeart/2016/7/layout/VerticalHollowActionList"/>
    <dgm:cxn modelId="{BAE5C8A7-E408-4C28-88DD-63A27D9F045D}" type="presParOf" srcId="{AE8F18CA-0816-44E9-A833-CFD5E95010CE}" destId="{A8E7582F-745A-42D6-A5E4-FF640B2841E5}" srcOrd="1" destOrd="0" presId="urn:microsoft.com/office/officeart/2016/7/layout/VerticalHollowActionList"/>
    <dgm:cxn modelId="{E1E97E7A-63AA-43F9-8882-B5999C32ED22}" type="presParOf" srcId="{0917218E-EFE9-47B9-8BFA-5CA935AC0CCC}" destId="{9DF3C40F-4DA0-4091-8E7F-7993C4A92699}" srcOrd="9" destOrd="0" presId="urn:microsoft.com/office/officeart/2016/7/layout/VerticalHollowActionList"/>
    <dgm:cxn modelId="{6527630B-C757-4E5F-A872-7DD886D49ACA}" type="presParOf" srcId="{0917218E-EFE9-47B9-8BFA-5CA935AC0CCC}" destId="{4A80AEED-4E06-4A6F-83BD-B87AF66D85C2}" srcOrd="10" destOrd="0" presId="urn:microsoft.com/office/officeart/2016/7/layout/VerticalHollowActionList"/>
    <dgm:cxn modelId="{04C5D3E1-9480-4D1B-BFB8-D7385FBDF055}" type="presParOf" srcId="{4A80AEED-4E06-4A6F-83BD-B87AF66D85C2}" destId="{DBBD481E-37D7-4044-A51C-34048F823681}" srcOrd="0" destOrd="0" presId="urn:microsoft.com/office/officeart/2016/7/layout/VerticalHollowActionList"/>
    <dgm:cxn modelId="{FE075CCB-D38D-451D-9E75-6976CF845109}" type="presParOf" srcId="{4A80AEED-4E06-4A6F-83BD-B87AF66D85C2}" destId="{41EFF05D-2015-4ED9-82AA-02196FDBE82E}" srcOrd="1" destOrd="0" presId="urn:microsoft.com/office/officeart/2016/7/layout/VerticalHollowActionList"/>
    <dgm:cxn modelId="{DCF95832-76AF-42DC-9466-9649188B3074}" type="presParOf" srcId="{0917218E-EFE9-47B9-8BFA-5CA935AC0CCC}" destId="{57EFCBB0-2DC3-4B90-AC3D-112EE637D45A}" srcOrd="11" destOrd="0" presId="urn:microsoft.com/office/officeart/2016/7/layout/VerticalHollowActionList"/>
    <dgm:cxn modelId="{E57B89D1-CEF7-4468-AE8B-2CA4A28D8C4F}" type="presParOf" srcId="{0917218E-EFE9-47B9-8BFA-5CA935AC0CCC}" destId="{AD143E6C-E597-4D22-BC63-92C90A352501}" srcOrd="12" destOrd="0" presId="urn:microsoft.com/office/officeart/2016/7/layout/VerticalHollowActionList"/>
    <dgm:cxn modelId="{1F3175C9-C51A-4E15-8A98-46E7AFAAF9CB}" type="presParOf" srcId="{AD143E6C-E597-4D22-BC63-92C90A352501}" destId="{22D51267-4F02-4F7A-AF17-15E77806D593}" srcOrd="0" destOrd="0" presId="urn:microsoft.com/office/officeart/2016/7/layout/VerticalHollowActionList"/>
    <dgm:cxn modelId="{058B3474-F72D-4584-96F7-1BF727317237}" type="presParOf" srcId="{AD143E6C-E597-4D22-BC63-92C90A352501}" destId="{52BF52A9-68CA-4D4C-9C02-4A33AA5E485B}" srcOrd="1" destOrd="0" presId="urn:microsoft.com/office/officeart/2016/7/layout/VerticalHollowActionList"/>
    <dgm:cxn modelId="{0FCC5285-2516-4BAC-8825-59B1D7F13569}" type="presParOf" srcId="{0917218E-EFE9-47B9-8BFA-5CA935AC0CCC}" destId="{02290BB6-EDF5-4280-A75E-6281C8DF1B0C}" srcOrd="13" destOrd="0" presId="urn:microsoft.com/office/officeart/2016/7/layout/VerticalHollowActionList"/>
    <dgm:cxn modelId="{E1BA5ABC-DADB-45E3-9D2B-2284C5FFDCE7}" type="presParOf" srcId="{0917218E-EFE9-47B9-8BFA-5CA935AC0CCC}" destId="{6E1130EB-0A65-4D39-BC49-32D15FDBC8D0}" srcOrd="14" destOrd="0" presId="urn:microsoft.com/office/officeart/2016/7/layout/VerticalHollowActionList"/>
    <dgm:cxn modelId="{D6F2F0DE-8C7D-4059-BC77-251088C4246A}" type="presParOf" srcId="{6E1130EB-0A65-4D39-BC49-32D15FDBC8D0}" destId="{5559A941-E9AA-48FE-B60D-3ABCBC915385}" srcOrd="0" destOrd="0" presId="urn:microsoft.com/office/officeart/2016/7/layout/VerticalHollowActionList"/>
    <dgm:cxn modelId="{F913597E-690F-4C15-A3FC-073BD4B75E6F}" type="presParOf" srcId="{6E1130EB-0A65-4D39-BC49-32D15FDBC8D0}" destId="{14CF9B4A-0A66-467F-81C9-368F50B53AFA}"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597A1-60BC-4512-801F-09B93E72DAE2}">
      <dsp:nvSpPr>
        <dsp:cNvPr id="0" name=""/>
        <dsp:cNvSpPr/>
      </dsp:nvSpPr>
      <dsp:spPr>
        <a:xfrm>
          <a:off x="636083" y="0"/>
          <a:ext cx="7208946" cy="402310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5FC65D-2934-40D9-B57C-CC0420DD82BA}">
      <dsp:nvSpPr>
        <dsp:cNvPr id="0" name=""/>
        <dsp:cNvSpPr/>
      </dsp:nvSpPr>
      <dsp:spPr>
        <a:xfrm>
          <a:off x="9110" y="1206931"/>
          <a:ext cx="2729858" cy="160924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Leaders &amp;  Processes That Drive Faculty Culture</a:t>
          </a:r>
        </a:p>
      </dsp:txBody>
      <dsp:txXfrm>
        <a:off x="87667" y="1285488"/>
        <a:ext cx="2572744" cy="1452128"/>
      </dsp:txXfrm>
    </dsp:sp>
    <dsp:sp modelId="{530A4006-6D16-41D5-84AF-CFC1D68ADB04}">
      <dsp:nvSpPr>
        <dsp:cNvPr id="0" name=""/>
        <dsp:cNvSpPr/>
      </dsp:nvSpPr>
      <dsp:spPr>
        <a:xfrm>
          <a:off x="2875627" y="1206931"/>
          <a:ext cx="2729858" cy="160924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Teachers Who Provide P&amp;S</a:t>
          </a:r>
        </a:p>
      </dsp:txBody>
      <dsp:txXfrm>
        <a:off x="2954184" y="1285488"/>
        <a:ext cx="2572744" cy="1452128"/>
      </dsp:txXfrm>
    </dsp:sp>
    <dsp:sp modelId="{27B7C465-1043-4734-93D8-CB934265F2BB}">
      <dsp:nvSpPr>
        <dsp:cNvPr id="0" name=""/>
        <dsp:cNvSpPr/>
      </dsp:nvSpPr>
      <dsp:spPr>
        <a:xfrm>
          <a:off x="5742144" y="1206931"/>
          <a:ext cx="2729858" cy="160924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Environments that Focus on Well-Being, Belonging and Self-Efficacy</a:t>
          </a:r>
        </a:p>
      </dsp:txBody>
      <dsp:txXfrm>
        <a:off x="5820701" y="1285488"/>
        <a:ext cx="2572744" cy="14521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7310D-5B3E-4841-87CF-E038A64235F0}">
      <dsp:nvSpPr>
        <dsp:cNvPr id="0" name=""/>
        <dsp:cNvSpPr/>
      </dsp:nvSpPr>
      <dsp:spPr>
        <a:xfrm>
          <a:off x="793749" y="1298"/>
          <a:ext cx="3174997" cy="67273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604" tIns="170875" rIns="61604" bIns="170875" numCol="1" spcCol="1270" anchor="ctr" anchorCtr="0">
          <a:noAutofit/>
        </a:bodyPr>
        <a:lstStyle/>
        <a:p>
          <a:pPr marL="0" lvl="0" indent="0" algn="l" defTabSz="533400">
            <a:lnSpc>
              <a:spcPct val="90000"/>
            </a:lnSpc>
            <a:spcBef>
              <a:spcPct val="0"/>
            </a:spcBef>
            <a:spcAft>
              <a:spcPct val="35000"/>
            </a:spcAft>
            <a:buNone/>
          </a:pPr>
          <a:r>
            <a:rPr lang="en-US" sz="1200" kern="1200"/>
            <a:t>Affirm and Support the Mission</a:t>
          </a:r>
        </a:p>
      </dsp:txBody>
      <dsp:txXfrm>
        <a:off x="793749" y="1298"/>
        <a:ext cx="3174997" cy="672736"/>
      </dsp:txXfrm>
    </dsp:sp>
    <dsp:sp modelId="{BF1A7CE7-5D33-4F48-9903-7DAC3F1F7E41}">
      <dsp:nvSpPr>
        <dsp:cNvPr id="0" name=""/>
        <dsp:cNvSpPr/>
      </dsp:nvSpPr>
      <dsp:spPr>
        <a:xfrm>
          <a:off x="0" y="1298"/>
          <a:ext cx="793749" cy="67273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42003" tIns="66451" rIns="42003" bIns="66451" numCol="1" spcCol="1270" anchor="ctr" anchorCtr="0">
          <a:noAutofit/>
        </a:bodyPr>
        <a:lstStyle/>
        <a:p>
          <a:pPr marL="0" lvl="0" indent="0" algn="ctr" defTabSz="666750">
            <a:lnSpc>
              <a:spcPct val="90000"/>
            </a:lnSpc>
            <a:spcBef>
              <a:spcPct val="0"/>
            </a:spcBef>
            <a:spcAft>
              <a:spcPct val="35000"/>
            </a:spcAft>
            <a:buNone/>
          </a:pPr>
          <a:r>
            <a:rPr lang="en-US" sz="1500" kern="1200"/>
            <a:t>Affirm and Support</a:t>
          </a:r>
        </a:p>
      </dsp:txBody>
      <dsp:txXfrm>
        <a:off x="0" y="1298"/>
        <a:ext cx="793749" cy="672736"/>
      </dsp:txXfrm>
    </dsp:sp>
    <dsp:sp modelId="{9481EE5F-C697-40FE-B181-AF7B11C5E397}">
      <dsp:nvSpPr>
        <dsp:cNvPr id="0" name=""/>
        <dsp:cNvSpPr/>
      </dsp:nvSpPr>
      <dsp:spPr>
        <a:xfrm>
          <a:off x="793749" y="714399"/>
          <a:ext cx="3174997" cy="67273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604" tIns="170875" rIns="61604" bIns="170875" numCol="1" spcCol="1270" anchor="ctr" anchorCtr="0">
          <a:noAutofit/>
        </a:bodyPr>
        <a:lstStyle/>
        <a:p>
          <a:pPr marL="0" lvl="0" indent="0" algn="l" defTabSz="533400">
            <a:lnSpc>
              <a:spcPct val="90000"/>
            </a:lnSpc>
            <a:spcBef>
              <a:spcPct val="0"/>
            </a:spcBef>
            <a:spcAft>
              <a:spcPct val="35000"/>
            </a:spcAft>
            <a:buNone/>
          </a:pPr>
          <a:r>
            <a:rPr lang="en-US" sz="1200" kern="1200"/>
            <a:t>Provide a Legal and Fiduciary Framework and Support</a:t>
          </a:r>
        </a:p>
      </dsp:txBody>
      <dsp:txXfrm>
        <a:off x="793749" y="714399"/>
        <a:ext cx="3174997" cy="672736"/>
      </dsp:txXfrm>
    </dsp:sp>
    <dsp:sp modelId="{512474FE-6E7B-49FB-85EF-C0CA4EDB2F67}">
      <dsp:nvSpPr>
        <dsp:cNvPr id="0" name=""/>
        <dsp:cNvSpPr/>
      </dsp:nvSpPr>
      <dsp:spPr>
        <a:xfrm>
          <a:off x="0" y="714399"/>
          <a:ext cx="793749" cy="67273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42003" tIns="66451" rIns="42003" bIns="66451" numCol="1" spcCol="1270" anchor="ctr" anchorCtr="0">
          <a:noAutofit/>
        </a:bodyPr>
        <a:lstStyle/>
        <a:p>
          <a:pPr marL="0" lvl="0" indent="0" algn="ctr" defTabSz="666750">
            <a:lnSpc>
              <a:spcPct val="90000"/>
            </a:lnSpc>
            <a:spcBef>
              <a:spcPct val="0"/>
            </a:spcBef>
            <a:spcAft>
              <a:spcPct val="35000"/>
            </a:spcAft>
            <a:buNone/>
          </a:pPr>
          <a:r>
            <a:rPr lang="en-US" sz="1500" kern="1200"/>
            <a:t>Provide</a:t>
          </a:r>
        </a:p>
      </dsp:txBody>
      <dsp:txXfrm>
        <a:off x="0" y="714399"/>
        <a:ext cx="793749" cy="672736"/>
      </dsp:txXfrm>
    </dsp:sp>
    <dsp:sp modelId="{18462A1F-19D5-44D7-82C9-5C6C80F15056}">
      <dsp:nvSpPr>
        <dsp:cNvPr id="0" name=""/>
        <dsp:cNvSpPr/>
      </dsp:nvSpPr>
      <dsp:spPr>
        <a:xfrm>
          <a:off x="793749" y="1427500"/>
          <a:ext cx="3174997" cy="67273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604" tIns="170875" rIns="61604" bIns="170875" numCol="1" spcCol="1270" anchor="ctr" anchorCtr="0">
          <a:noAutofit/>
        </a:bodyPr>
        <a:lstStyle/>
        <a:p>
          <a:pPr marL="0" lvl="0" indent="0" algn="l" defTabSz="533400">
            <a:lnSpc>
              <a:spcPct val="90000"/>
            </a:lnSpc>
            <a:spcBef>
              <a:spcPct val="0"/>
            </a:spcBef>
            <a:spcAft>
              <a:spcPct val="35000"/>
            </a:spcAft>
            <a:buNone/>
          </a:pPr>
          <a:r>
            <a:rPr lang="en-US" sz="1200" kern="1200"/>
            <a:t>Provide Strategic Leadership and Vision</a:t>
          </a:r>
        </a:p>
      </dsp:txBody>
      <dsp:txXfrm>
        <a:off x="793749" y="1427500"/>
        <a:ext cx="3174997" cy="672736"/>
      </dsp:txXfrm>
    </dsp:sp>
    <dsp:sp modelId="{0A723258-5DF4-4190-A3B3-E087FA45FEA6}">
      <dsp:nvSpPr>
        <dsp:cNvPr id="0" name=""/>
        <dsp:cNvSpPr/>
      </dsp:nvSpPr>
      <dsp:spPr>
        <a:xfrm>
          <a:off x="0" y="1427500"/>
          <a:ext cx="793749" cy="67273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42003" tIns="66451" rIns="42003" bIns="66451" numCol="1" spcCol="1270" anchor="ctr" anchorCtr="0">
          <a:noAutofit/>
        </a:bodyPr>
        <a:lstStyle/>
        <a:p>
          <a:pPr marL="0" lvl="0" indent="0" algn="ctr" defTabSz="666750">
            <a:lnSpc>
              <a:spcPct val="90000"/>
            </a:lnSpc>
            <a:spcBef>
              <a:spcPct val="0"/>
            </a:spcBef>
            <a:spcAft>
              <a:spcPct val="35000"/>
            </a:spcAft>
            <a:buNone/>
          </a:pPr>
          <a:r>
            <a:rPr lang="en-US" sz="1500" kern="1200"/>
            <a:t>Provide</a:t>
          </a:r>
        </a:p>
      </dsp:txBody>
      <dsp:txXfrm>
        <a:off x="0" y="1427500"/>
        <a:ext cx="793749" cy="672736"/>
      </dsp:txXfrm>
    </dsp:sp>
    <dsp:sp modelId="{7E30659C-6038-4222-9D33-9A28BCE2CA4D}">
      <dsp:nvSpPr>
        <dsp:cNvPr id="0" name=""/>
        <dsp:cNvSpPr/>
      </dsp:nvSpPr>
      <dsp:spPr>
        <a:xfrm>
          <a:off x="793749" y="2140600"/>
          <a:ext cx="3174997" cy="67273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604" tIns="170875" rIns="61604" bIns="170875" numCol="1" spcCol="1270" anchor="ctr" anchorCtr="0">
          <a:noAutofit/>
        </a:bodyPr>
        <a:lstStyle/>
        <a:p>
          <a:pPr marL="0" lvl="0" indent="0" algn="l" defTabSz="533400">
            <a:lnSpc>
              <a:spcPct val="90000"/>
            </a:lnSpc>
            <a:spcBef>
              <a:spcPct val="0"/>
            </a:spcBef>
            <a:spcAft>
              <a:spcPct val="35000"/>
            </a:spcAft>
            <a:buNone/>
          </a:pPr>
          <a:r>
            <a:rPr lang="en-US" sz="1200" kern="1200"/>
            <a:t>Hire and Support the Head of School </a:t>
          </a:r>
        </a:p>
      </dsp:txBody>
      <dsp:txXfrm>
        <a:off x="793749" y="2140600"/>
        <a:ext cx="3174997" cy="672736"/>
      </dsp:txXfrm>
    </dsp:sp>
    <dsp:sp modelId="{1352463C-F26C-4204-A8A0-0DA62EE1FF90}">
      <dsp:nvSpPr>
        <dsp:cNvPr id="0" name=""/>
        <dsp:cNvSpPr/>
      </dsp:nvSpPr>
      <dsp:spPr>
        <a:xfrm>
          <a:off x="0" y="2140600"/>
          <a:ext cx="793749" cy="67273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42003" tIns="66451" rIns="42003" bIns="66451" numCol="1" spcCol="1270" anchor="ctr" anchorCtr="0">
          <a:noAutofit/>
        </a:bodyPr>
        <a:lstStyle/>
        <a:p>
          <a:pPr marL="0" lvl="0" indent="0" algn="ctr" defTabSz="666750">
            <a:lnSpc>
              <a:spcPct val="90000"/>
            </a:lnSpc>
            <a:spcBef>
              <a:spcPct val="0"/>
            </a:spcBef>
            <a:spcAft>
              <a:spcPct val="35000"/>
            </a:spcAft>
            <a:buNone/>
          </a:pPr>
          <a:r>
            <a:rPr lang="en-US" sz="1500" kern="1200"/>
            <a:t>Hire and Support</a:t>
          </a:r>
        </a:p>
      </dsp:txBody>
      <dsp:txXfrm>
        <a:off x="0" y="2140600"/>
        <a:ext cx="793749" cy="672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AE2B8-D935-4D45-B46C-C471E01B0D72}">
      <dsp:nvSpPr>
        <dsp:cNvPr id="0" name=""/>
        <dsp:cNvSpPr/>
      </dsp:nvSpPr>
      <dsp:spPr>
        <a:xfrm>
          <a:off x="0" y="9032"/>
          <a:ext cx="3968747" cy="88803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Strategic Financial Planning</a:t>
          </a:r>
          <a:endParaRPr lang="en-US" sz="2300" kern="1200"/>
        </a:p>
      </dsp:txBody>
      <dsp:txXfrm>
        <a:off x="43350" y="52382"/>
        <a:ext cx="3882047" cy="801330"/>
      </dsp:txXfrm>
    </dsp:sp>
    <dsp:sp modelId="{3E88AEA5-2764-43C9-95E2-7DEB2D7C2956}">
      <dsp:nvSpPr>
        <dsp:cNvPr id="0" name=""/>
        <dsp:cNvSpPr/>
      </dsp:nvSpPr>
      <dsp:spPr>
        <a:xfrm>
          <a:off x="0" y="963302"/>
          <a:ext cx="3968747" cy="88803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Head Support &amp; Evaluation</a:t>
          </a:r>
          <a:endParaRPr lang="en-US" sz="2300" kern="1200"/>
        </a:p>
      </dsp:txBody>
      <dsp:txXfrm>
        <a:off x="43350" y="1006652"/>
        <a:ext cx="3882047" cy="801330"/>
      </dsp:txXfrm>
    </dsp:sp>
    <dsp:sp modelId="{94FDA2D4-2921-4628-8E9C-1199F249A9C1}">
      <dsp:nvSpPr>
        <dsp:cNvPr id="0" name=""/>
        <dsp:cNvSpPr/>
      </dsp:nvSpPr>
      <dsp:spPr>
        <a:xfrm>
          <a:off x="0" y="1917573"/>
          <a:ext cx="3968747" cy="888030"/>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Fundraising</a:t>
          </a:r>
          <a:endParaRPr lang="en-US" sz="2300" kern="1200"/>
        </a:p>
      </dsp:txBody>
      <dsp:txXfrm>
        <a:off x="43350" y="1960923"/>
        <a:ext cx="3882047" cy="8013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EA6F1-3511-4364-9242-0328E4B4DF69}">
      <dsp:nvSpPr>
        <dsp:cNvPr id="0" name=""/>
        <dsp:cNvSpPr/>
      </dsp:nvSpPr>
      <dsp:spPr>
        <a:xfrm>
          <a:off x="0" y="83318"/>
          <a:ext cx="3943616" cy="811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539E4-F1E8-4E5A-B674-6A746014CB65}">
      <dsp:nvSpPr>
        <dsp:cNvPr id="0" name=""/>
        <dsp:cNvSpPr/>
      </dsp:nvSpPr>
      <dsp:spPr>
        <a:xfrm>
          <a:off x="24546" y="101575"/>
          <a:ext cx="44629" cy="446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2FAFF3-2102-4F5A-A414-454383E0476C}">
      <dsp:nvSpPr>
        <dsp:cNvPr id="0" name=""/>
        <dsp:cNvSpPr/>
      </dsp:nvSpPr>
      <dsp:spPr>
        <a:xfrm>
          <a:off x="93721" y="83318"/>
          <a:ext cx="3573251" cy="1581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85" tIns="167385" rIns="167385" bIns="167385" numCol="1" spcCol="1270" anchor="ctr" anchorCtr="0">
          <a:noAutofit/>
        </a:bodyPr>
        <a:lstStyle/>
        <a:p>
          <a:pPr marL="0" lvl="0" indent="0" algn="l" defTabSz="800100">
            <a:lnSpc>
              <a:spcPct val="100000"/>
            </a:lnSpc>
            <a:spcBef>
              <a:spcPct val="0"/>
            </a:spcBef>
            <a:spcAft>
              <a:spcPct val="35000"/>
            </a:spcAft>
            <a:buNone/>
          </a:pPr>
          <a:r>
            <a:rPr lang="en-US" sz="1800" kern="1200" dirty="0"/>
            <a:t>Step # 1 Make sure that </a:t>
          </a:r>
          <a:r>
            <a:rPr lang="en-US" sz="1800" u="sng" kern="1200" dirty="0"/>
            <a:t>you</a:t>
          </a:r>
          <a:r>
            <a:rPr lang="en-US" sz="1800" kern="1200" dirty="0"/>
            <a:t> are “flourishing” in your life &amp; work.</a:t>
          </a:r>
        </a:p>
      </dsp:txBody>
      <dsp:txXfrm>
        <a:off x="93721" y="83318"/>
        <a:ext cx="3573251" cy="1581588"/>
      </dsp:txXfrm>
    </dsp:sp>
    <dsp:sp modelId="{C789A263-C0EC-416E-B291-26F9998FE91F}">
      <dsp:nvSpPr>
        <dsp:cNvPr id="0" name=""/>
        <dsp:cNvSpPr/>
      </dsp:nvSpPr>
      <dsp:spPr>
        <a:xfrm>
          <a:off x="0" y="1849734"/>
          <a:ext cx="3943616" cy="811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255B7E-E362-4290-8CDE-4C6DD9104736}">
      <dsp:nvSpPr>
        <dsp:cNvPr id="0" name=""/>
        <dsp:cNvSpPr/>
      </dsp:nvSpPr>
      <dsp:spPr>
        <a:xfrm>
          <a:off x="24546" y="1867991"/>
          <a:ext cx="44629" cy="446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310914-B9C8-4313-86EA-C07D7EB1CD7D}">
      <dsp:nvSpPr>
        <dsp:cNvPr id="0" name=""/>
        <dsp:cNvSpPr/>
      </dsp:nvSpPr>
      <dsp:spPr>
        <a:xfrm>
          <a:off x="93721" y="1849734"/>
          <a:ext cx="3573251" cy="1581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385" tIns="167385" rIns="167385" bIns="167385" numCol="1" spcCol="1270" anchor="ctr" anchorCtr="0">
          <a:noAutofit/>
        </a:bodyPr>
        <a:lstStyle/>
        <a:p>
          <a:pPr marL="0" lvl="0" indent="0" algn="l" defTabSz="622300">
            <a:lnSpc>
              <a:spcPct val="100000"/>
            </a:lnSpc>
            <a:spcBef>
              <a:spcPct val="0"/>
            </a:spcBef>
            <a:spcAft>
              <a:spcPct val="35000"/>
            </a:spcAft>
            <a:buNone/>
          </a:pPr>
          <a:r>
            <a:rPr lang="en-US" sz="1400" b="0" i="0" kern="1200"/>
            <a:t>ISM’s existing measure of executive leadership and the Head’s level of flourishing correlate with key school performance variables (school stability, financial strength, enrollment demand, and faculty culture);</a:t>
          </a:r>
          <a:r>
            <a:rPr lang="en-US" sz="1400" b="1" i="0" kern="1200" baseline="30000"/>
            <a:t>1</a:t>
          </a:r>
          <a:endParaRPr lang="en-US" sz="1400" kern="1200"/>
        </a:p>
      </dsp:txBody>
      <dsp:txXfrm>
        <a:off x="93721" y="1849734"/>
        <a:ext cx="3573251" cy="15815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1B74E-EE8C-4157-A137-C89341941D0D}">
      <dsp:nvSpPr>
        <dsp:cNvPr id="0" name=""/>
        <dsp:cNvSpPr/>
      </dsp:nvSpPr>
      <dsp:spPr>
        <a:xfrm>
          <a:off x="0" y="27062"/>
          <a:ext cx="4697730" cy="12928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*Mentors</a:t>
          </a:r>
        </a:p>
      </dsp:txBody>
      <dsp:txXfrm>
        <a:off x="63112" y="90174"/>
        <a:ext cx="4571506" cy="1166626"/>
      </dsp:txXfrm>
    </dsp:sp>
    <dsp:sp modelId="{26F7EBB3-9E5E-422D-88D0-9A8D53088D53}">
      <dsp:nvSpPr>
        <dsp:cNvPr id="0" name=""/>
        <dsp:cNvSpPr/>
      </dsp:nvSpPr>
      <dsp:spPr>
        <a:xfrm>
          <a:off x="0" y="1417832"/>
          <a:ext cx="4697730" cy="129285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*Trusted Peers</a:t>
          </a:r>
        </a:p>
      </dsp:txBody>
      <dsp:txXfrm>
        <a:off x="63112" y="1480944"/>
        <a:ext cx="4571506" cy="1166626"/>
      </dsp:txXfrm>
    </dsp:sp>
    <dsp:sp modelId="{D8FBBB9A-86AA-4DD2-95E9-5DC231976177}">
      <dsp:nvSpPr>
        <dsp:cNvPr id="0" name=""/>
        <dsp:cNvSpPr/>
      </dsp:nvSpPr>
      <dsp:spPr>
        <a:xfrm>
          <a:off x="0" y="2808603"/>
          <a:ext cx="4697730" cy="129285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*Life Beyond the Gates</a:t>
          </a:r>
        </a:p>
      </dsp:txBody>
      <dsp:txXfrm>
        <a:off x="63112" y="2871715"/>
        <a:ext cx="4571506" cy="11666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FA482-D817-4AA6-8296-B2F81CEC66E9}">
      <dsp:nvSpPr>
        <dsp:cNvPr id="0" name=""/>
        <dsp:cNvSpPr/>
      </dsp:nvSpPr>
      <dsp:spPr>
        <a:xfrm>
          <a:off x="1696085" y="1664"/>
          <a:ext cx="6784340" cy="41703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635" tIns="105926" rIns="131635" bIns="105926" numCol="1" spcCol="1270" anchor="ctr" anchorCtr="0">
          <a:noAutofit/>
        </a:bodyPr>
        <a:lstStyle/>
        <a:p>
          <a:pPr marL="0" lvl="0" indent="0" algn="l" defTabSz="666750">
            <a:lnSpc>
              <a:spcPct val="90000"/>
            </a:lnSpc>
            <a:spcBef>
              <a:spcPct val="0"/>
            </a:spcBef>
            <a:spcAft>
              <a:spcPct val="35000"/>
            </a:spcAft>
            <a:buNone/>
          </a:pPr>
          <a:r>
            <a:rPr lang="en-US" sz="1500" kern="1200"/>
            <a:t>be supportive; </a:t>
          </a:r>
        </a:p>
      </dsp:txBody>
      <dsp:txXfrm>
        <a:off x="1696085" y="1664"/>
        <a:ext cx="6784340" cy="417030"/>
      </dsp:txXfrm>
    </dsp:sp>
    <dsp:sp modelId="{7639654D-6A0D-4297-BB93-517D0B5EF96A}">
      <dsp:nvSpPr>
        <dsp:cNvPr id="0" name=""/>
        <dsp:cNvSpPr/>
      </dsp:nvSpPr>
      <dsp:spPr>
        <a:xfrm>
          <a:off x="0" y="1664"/>
          <a:ext cx="1696085" cy="41703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751" tIns="41193" rIns="89751" bIns="41193" numCol="1" spcCol="1270" anchor="ctr" anchorCtr="0">
          <a:noAutofit/>
        </a:bodyPr>
        <a:lstStyle/>
        <a:p>
          <a:pPr marL="0" lvl="0" indent="0" algn="ctr" defTabSz="844550">
            <a:lnSpc>
              <a:spcPct val="90000"/>
            </a:lnSpc>
            <a:spcBef>
              <a:spcPct val="0"/>
            </a:spcBef>
            <a:spcAft>
              <a:spcPct val="35000"/>
            </a:spcAft>
            <a:buNone/>
          </a:pPr>
          <a:r>
            <a:rPr lang="en-US" sz="1900" kern="1200" dirty="0"/>
            <a:t>Support</a:t>
          </a:r>
        </a:p>
      </dsp:txBody>
      <dsp:txXfrm>
        <a:off x="0" y="1664"/>
        <a:ext cx="1696085" cy="417030"/>
      </dsp:txXfrm>
    </dsp:sp>
    <dsp:sp modelId="{EF6A91D0-5A54-421B-9E8D-6D6FF37495EC}">
      <dsp:nvSpPr>
        <dsp:cNvPr id="0" name=""/>
        <dsp:cNvSpPr/>
      </dsp:nvSpPr>
      <dsp:spPr>
        <a:xfrm>
          <a:off x="1696085" y="443716"/>
          <a:ext cx="6784340" cy="41703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635" tIns="105926" rIns="131635" bIns="105926" numCol="1" spcCol="1270" anchor="ctr" anchorCtr="0">
          <a:noAutofit/>
        </a:bodyPr>
        <a:lstStyle/>
        <a:p>
          <a:pPr marL="0" lvl="0" indent="0" algn="l" defTabSz="666750">
            <a:lnSpc>
              <a:spcPct val="90000"/>
            </a:lnSpc>
            <a:spcBef>
              <a:spcPct val="0"/>
            </a:spcBef>
            <a:spcAft>
              <a:spcPct val="35000"/>
            </a:spcAft>
            <a:buNone/>
          </a:pPr>
          <a:r>
            <a:rPr lang="en-US" sz="1500" kern="1200"/>
            <a:t>encourage students credibly; </a:t>
          </a:r>
        </a:p>
      </dsp:txBody>
      <dsp:txXfrm>
        <a:off x="1696085" y="443716"/>
        <a:ext cx="6784340" cy="417030"/>
      </dsp:txXfrm>
    </dsp:sp>
    <dsp:sp modelId="{7CB8C9D0-1A3A-43F8-A274-394EB9D6E8CE}">
      <dsp:nvSpPr>
        <dsp:cNvPr id="0" name=""/>
        <dsp:cNvSpPr/>
      </dsp:nvSpPr>
      <dsp:spPr>
        <a:xfrm>
          <a:off x="0" y="443716"/>
          <a:ext cx="1696085" cy="41703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751" tIns="41193" rIns="89751" bIns="41193" numCol="1" spcCol="1270" anchor="ctr" anchorCtr="0">
          <a:noAutofit/>
        </a:bodyPr>
        <a:lstStyle/>
        <a:p>
          <a:pPr marL="0" lvl="0" indent="0" algn="ctr" defTabSz="844550">
            <a:lnSpc>
              <a:spcPct val="90000"/>
            </a:lnSpc>
            <a:spcBef>
              <a:spcPct val="0"/>
            </a:spcBef>
            <a:spcAft>
              <a:spcPct val="35000"/>
            </a:spcAft>
            <a:buNone/>
          </a:pPr>
          <a:r>
            <a:rPr lang="en-US" sz="1900" kern="1200" dirty="0"/>
            <a:t>Encourage</a:t>
          </a:r>
        </a:p>
      </dsp:txBody>
      <dsp:txXfrm>
        <a:off x="0" y="443716"/>
        <a:ext cx="1696085" cy="417030"/>
      </dsp:txXfrm>
    </dsp:sp>
    <dsp:sp modelId="{C8202490-2F33-4D37-84C6-9435326D57A2}">
      <dsp:nvSpPr>
        <dsp:cNvPr id="0" name=""/>
        <dsp:cNvSpPr/>
      </dsp:nvSpPr>
      <dsp:spPr>
        <a:xfrm>
          <a:off x="1696085" y="885769"/>
          <a:ext cx="6784340" cy="41703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635" tIns="105926" rIns="131635" bIns="105926" numCol="1" spcCol="1270" anchor="ctr" anchorCtr="0">
          <a:noAutofit/>
        </a:bodyPr>
        <a:lstStyle/>
        <a:p>
          <a:pPr marL="0" lvl="0" indent="0" algn="l" defTabSz="666750">
            <a:lnSpc>
              <a:spcPct val="90000"/>
            </a:lnSpc>
            <a:spcBef>
              <a:spcPct val="0"/>
            </a:spcBef>
            <a:spcAft>
              <a:spcPct val="35000"/>
            </a:spcAft>
            <a:buNone/>
          </a:pPr>
          <a:r>
            <a:rPr lang="en-US" sz="1500" kern="1200"/>
            <a:t>craft individually-challenging academic performance tasks;</a:t>
          </a:r>
        </a:p>
      </dsp:txBody>
      <dsp:txXfrm>
        <a:off x="1696085" y="885769"/>
        <a:ext cx="6784340" cy="417030"/>
      </dsp:txXfrm>
    </dsp:sp>
    <dsp:sp modelId="{ED8F104B-04CE-438C-A93E-4C7C1A60B867}">
      <dsp:nvSpPr>
        <dsp:cNvPr id="0" name=""/>
        <dsp:cNvSpPr/>
      </dsp:nvSpPr>
      <dsp:spPr>
        <a:xfrm>
          <a:off x="0" y="885769"/>
          <a:ext cx="1696085" cy="41703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751" tIns="41193" rIns="89751" bIns="41193" numCol="1" spcCol="1270" anchor="ctr" anchorCtr="0">
          <a:noAutofit/>
        </a:bodyPr>
        <a:lstStyle/>
        <a:p>
          <a:pPr marL="0" lvl="0" indent="0" algn="ctr" defTabSz="844550">
            <a:lnSpc>
              <a:spcPct val="90000"/>
            </a:lnSpc>
            <a:spcBef>
              <a:spcPct val="0"/>
            </a:spcBef>
            <a:spcAft>
              <a:spcPct val="35000"/>
            </a:spcAft>
            <a:buNone/>
          </a:pPr>
          <a:r>
            <a:rPr lang="en-US" sz="1900" kern="1200" dirty="0"/>
            <a:t>Craft</a:t>
          </a:r>
        </a:p>
      </dsp:txBody>
      <dsp:txXfrm>
        <a:off x="0" y="885769"/>
        <a:ext cx="1696085" cy="417030"/>
      </dsp:txXfrm>
    </dsp:sp>
    <dsp:sp modelId="{CAACDBF9-463C-46C7-A616-2D261B5C9AA9}">
      <dsp:nvSpPr>
        <dsp:cNvPr id="0" name=""/>
        <dsp:cNvSpPr/>
      </dsp:nvSpPr>
      <dsp:spPr>
        <a:xfrm>
          <a:off x="1696085" y="1327821"/>
          <a:ext cx="6784340" cy="41703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635" tIns="105926" rIns="131635" bIns="105926" numCol="1" spcCol="1270" anchor="ctr" anchorCtr="0">
          <a:noAutofit/>
        </a:bodyPr>
        <a:lstStyle/>
        <a:p>
          <a:pPr marL="0" lvl="0" indent="0" algn="l" defTabSz="666750">
            <a:lnSpc>
              <a:spcPct val="90000"/>
            </a:lnSpc>
            <a:spcBef>
              <a:spcPct val="0"/>
            </a:spcBef>
            <a:spcAft>
              <a:spcPct val="35000"/>
            </a:spcAft>
            <a:buNone/>
          </a:pPr>
          <a:r>
            <a:rPr lang="en-US" sz="1500" kern="1200" dirty="0"/>
            <a:t>provide accurate feedback; and encourage students to provide their own </a:t>
          </a:r>
        </a:p>
      </dsp:txBody>
      <dsp:txXfrm>
        <a:off x="1696085" y="1327821"/>
        <a:ext cx="6784340" cy="417030"/>
      </dsp:txXfrm>
    </dsp:sp>
    <dsp:sp modelId="{5C84315D-2FBE-4812-A862-26AE50D85E12}">
      <dsp:nvSpPr>
        <dsp:cNvPr id="0" name=""/>
        <dsp:cNvSpPr/>
      </dsp:nvSpPr>
      <dsp:spPr>
        <a:xfrm>
          <a:off x="0" y="1327821"/>
          <a:ext cx="1696085" cy="41703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751" tIns="41193" rIns="89751" bIns="41193" numCol="1" spcCol="1270" anchor="ctr" anchorCtr="0">
          <a:noAutofit/>
        </a:bodyPr>
        <a:lstStyle/>
        <a:p>
          <a:pPr marL="0" lvl="0" indent="0" algn="ctr" defTabSz="844550">
            <a:lnSpc>
              <a:spcPct val="90000"/>
            </a:lnSpc>
            <a:spcBef>
              <a:spcPct val="0"/>
            </a:spcBef>
            <a:spcAft>
              <a:spcPct val="35000"/>
            </a:spcAft>
            <a:buNone/>
          </a:pPr>
          <a:r>
            <a:rPr lang="en-US" sz="1900" kern="1200" dirty="0"/>
            <a:t>Feedback</a:t>
          </a:r>
        </a:p>
      </dsp:txBody>
      <dsp:txXfrm>
        <a:off x="0" y="1327821"/>
        <a:ext cx="1696085" cy="417030"/>
      </dsp:txXfrm>
    </dsp:sp>
    <dsp:sp modelId="{A8E7582F-745A-42D6-A5E4-FF640B2841E5}">
      <dsp:nvSpPr>
        <dsp:cNvPr id="0" name=""/>
        <dsp:cNvSpPr/>
      </dsp:nvSpPr>
      <dsp:spPr>
        <a:xfrm>
          <a:off x="1696085" y="1769873"/>
          <a:ext cx="6784340" cy="41703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635" tIns="105926" rIns="131635" bIns="105926" numCol="1" spcCol="1270" anchor="ctr" anchorCtr="0">
          <a:noAutofit/>
        </a:bodyPr>
        <a:lstStyle/>
        <a:p>
          <a:pPr marL="0" lvl="0" indent="0" algn="l" defTabSz="666750">
            <a:lnSpc>
              <a:spcPct val="90000"/>
            </a:lnSpc>
            <a:spcBef>
              <a:spcPct val="0"/>
            </a:spcBef>
            <a:spcAft>
              <a:spcPct val="35000"/>
            </a:spcAft>
            <a:buNone/>
          </a:pPr>
          <a:r>
            <a:rPr lang="en-US" sz="1500" kern="1200"/>
            <a:t>celebrate peer success; </a:t>
          </a:r>
        </a:p>
      </dsp:txBody>
      <dsp:txXfrm>
        <a:off x="1696085" y="1769873"/>
        <a:ext cx="6784340" cy="417030"/>
      </dsp:txXfrm>
    </dsp:sp>
    <dsp:sp modelId="{57BF3AA0-4E0B-40A5-B989-C9B084F57A70}">
      <dsp:nvSpPr>
        <dsp:cNvPr id="0" name=""/>
        <dsp:cNvSpPr/>
      </dsp:nvSpPr>
      <dsp:spPr>
        <a:xfrm>
          <a:off x="0" y="1769873"/>
          <a:ext cx="1696085" cy="41703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751" tIns="41193" rIns="89751" bIns="41193" numCol="1" spcCol="1270" anchor="ctr" anchorCtr="0">
          <a:noAutofit/>
        </a:bodyPr>
        <a:lstStyle/>
        <a:p>
          <a:pPr marL="0" lvl="0" indent="0" algn="ctr" defTabSz="844550">
            <a:lnSpc>
              <a:spcPct val="90000"/>
            </a:lnSpc>
            <a:spcBef>
              <a:spcPct val="0"/>
            </a:spcBef>
            <a:spcAft>
              <a:spcPct val="35000"/>
            </a:spcAft>
            <a:buNone/>
          </a:pPr>
          <a:r>
            <a:rPr lang="en-US" sz="1900" kern="1200"/>
            <a:t>Celebrate</a:t>
          </a:r>
        </a:p>
      </dsp:txBody>
      <dsp:txXfrm>
        <a:off x="0" y="1769873"/>
        <a:ext cx="1696085" cy="417030"/>
      </dsp:txXfrm>
    </dsp:sp>
    <dsp:sp modelId="{41EFF05D-2015-4ED9-82AA-02196FDBE82E}">
      <dsp:nvSpPr>
        <dsp:cNvPr id="0" name=""/>
        <dsp:cNvSpPr/>
      </dsp:nvSpPr>
      <dsp:spPr>
        <a:xfrm>
          <a:off x="1696085" y="2211925"/>
          <a:ext cx="6784340" cy="41703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635" tIns="105926" rIns="131635" bIns="105926" numCol="1" spcCol="1270" anchor="ctr" anchorCtr="0">
          <a:noAutofit/>
        </a:bodyPr>
        <a:lstStyle/>
        <a:p>
          <a:pPr marL="0" lvl="0" indent="0" algn="l" defTabSz="666750">
            <a:lnSpc>
              <a:spcPct val="90000"/>
            </a:lnSpc>
            <a:spcBef>
              <a:spcPct val="0"/>
            </a:spcBef>
            <a:spcAft>
              <a:spcPct val="35000"/>
            </a:spcAft>
            <a:buNone/>
          </a:pPr>
          <a:r>
            <a:rPr lang="en-US" sz="1500" kern="1200"/>
            <a:t>encourage an atmosphere where students are not afraid of failure; </a:t>
          </a:r>
        </a:p>
      </dsp:txBody>
      <dsp:txXfrm>
        <a:off x="1696085" y="2211925"/>
        <a:ext cx="6784340" cy="417030"/>
      </dsp:txXfrm>
    </dsp:sp>
    <dsp:sp modelId="{DBBD481E-37D7-4044-A51C-34048F823681}">
      <dsp:nvSpPr>
        <dsp:cNvPr id="0" name=""/>
        <dsp:cNvSpPr/>
      </dsp:nvSpPr>
      <dsp:spPr>
        <a:xfrm>
          <a:off x="0" y="2211925"/>
          <a:ext cx="1696085" cy="41703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751" tIns="41193" rIns="89751" bIns="41193" numCol="1" spcCol="1270" anchor="ctr" anchorCtr="0">
          <a:noAutofit/>
        </a:bodyPr>
        <a:lstStyle/>
        <a:p>
          <a:pPr marL="0" lvl="0" indent="0" algn="ctr" defTabSz="844550">
            <a:lnSpc>
              <a:spcPct val="90000"/>
            </a:lnSpc>
            <a:spcBef>
              <a:spcPct val="0"/>
            </a:spcBef>
            <a:spcAft>
              <a:spcPct val="35000"/>
            </a:spcAft>
            <a:buNone/>
          </a:pPr>
          <a:r>
            <a:rPr lang="en-US" sz="1900" kern="1200"/>
            <a:t>Encourage</a:t>
          </a:r>
        </a:p>
      </dsp:txBody>
      <dsp:txXfrm>
        <a:off x="0" y="2211925"/>
        <a:ext cx="1696085" cy="417030"/>
      </dsp:txXfrm>
    </dsp:sp>
    <dsp:sp modelId="{52BF52A9-68CA-4D4C-9C02-4A33AA5E485B}">
      <dsp:nvSpPr>
        <dsp:cNvPr id="0" name=""/>
        <dsp:cNvSpPr/>
      </dsp:nvSpPr>
      <dsp:spPr>
        <a:xfrm>
          <a:off x="1696085" y="2653977"/>
          <a:ext cx="6784340" cy="41703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635" tIns="105926" rIns="131635" bIns="105926" numCol="1" spcCol="1270" anchor="ctr" anchorCtr="0">
          <a:noAutofit/>
        </a:bodyPr>
        <a:lstStyle/>
        <a:p>
          <a:pPr marL="0" lvl="0" indent="0" algn="l" defTabSz="666750">
            <a:lnSpc>
              <a:spcPct val="90000"/>
            </a:lnSpc>
            <a:spcBef>
              <a:spcPct val="0"/>
            </a:spcBef>
            <a:spcAft>
              <a:spcPct val="35000"/>
            </a:spcAft>
            <a:buNone/>
          </a:pPr>
          <a:r>
            <a:rPr lang="en-US" sz="1500" kern="1200" dirty="0"/>
            <a:t>become skilled in reframing negative emotional reactions and appraisal; and</a:t>
          </a:r>
        </a:p>
      </dsp:txBody>
      <dsp:txXfrm>
        <a:off x="1696085" y="2653977"/>
        <a:ext cx="6784340" cy="417030"/>
      </dsp:txXfrm>
    </dsp:sp>
    <dsp:sp modelId="{22D51267-4F02-4F7A-AF17-15E77806D593}">
      <dsp:nvSpPr>
        <dsp:cNvPr id="0" name=""/>
        <dsp:cNvSpPr/>
      </dsp:nvSpPr>
      <dsp:spPr>
        <a:xfrm>
          <a:off x="0" y="2653977"/>
          <a:ext cx="1696085" cy="41703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751" tIns="41193" rIns="89751" bIns="41193" numCol="1" spcCol="1270" anchor="ctr" anchorCtr="0">
          <a:noAutofit/>
        </a:bodyPr>
        <a:lstStyle/>
        <a:p>
          <a:pPr marL="0" lvl="0" indent="0" algn="ctr" defTabSz="844550">
            <a:lnSpc>
              <a:spcPct val="90000"/>
            </a:lnSpc>
            <a:spcBef>
              <a:spcPct val="0"/>
            </a:spcBef>
            <a:spcAft>
              <a:spcPct val="35000"/>
            </a:spcAft>
            <a:buNone/>
          </a:pPr>
          <a:r>
            <a:rPr lang="en-US" sz="1900" kern="1200" dirty="0"/>
            <a:t>Reframing</a:t>
          </a:r>
        </a:p>
      </dsp:txBody>
      <dsp:txXfrm>
        <a:off x="0" y="2653977"/>
        <a:ext cx="1696085" cy="417030"/>
      </dsp:txXfrm>
    </dsp:sp>
    <dsp:sp modelId="{14CF9B4A-0A66-467F-81C9-368F50B53AFA}">
      <dsp:nvSpPr>
        <dsp:cNvPr id="0" name=""/>
        <dsp:cNvSpPr/>
      </dsp:nvSpPr>
      <dsp:spPr>
        <a:xfrm>
          <a:off x="1696085" y="3096029"/>
          <a:ext cx="6784340" cy="41703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1635" tIns="105926" rIns="131635" bIns="105926" numCol="1" spcCol="1270" anchor="ctr" anchorCtr="0">
          <a:noAutofit/>
        </a:bodyPr>
        <a:lstStyle/>
        <a:p>
          <a:pPr marL="0" lvl="0" indent="0" algn="l" defTabSz="666750">
            <a:lnSpc>
              <a:spcPct val="90000"/>
            </a:lnSpc>
            <a:spcBef>
              <a:spcPct val="0"/>
            </a:spcBef>
            <a:spcAft>
              <a:spcPct val="35000"/>
            </a:spcAft>
            <a:buNone/>
          </a:pPr>
          <a:r>
            <a:rPr lang="en-US" sz="1500" kern="1200"/>
            <a:t>get to know their students very well.</a:t>
          </a:r>
        </a:p>
      </dsp:txBody>
      <dsp:txXfrm>
        <a:off x="1696085" y="3096029"/>
        <a:ext cx="6784340" cy="417030"/>
      </dsp:txXfrm>
    </dsp:sp>
    <dsp:sp modelId="{5559A941-E9AA-48FE-B60D-3ABCBC915385}">
      <dsp:nvSpPr>
        <dsp:cNvPr id="0" name=""/>
        <dsp:cNvSpPr/>
      </dsp:nvSpPr>
      <dsp:spPr>
        <a:xfrm>
          <a:off x="0" y="3096029"/>
          <a:ext cx="1696085" cy="417030"/>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751" tIns="41193" rIns="89751" bIns="41193" numCol="1" spcCol="1270" anchor="ctr" anchorCtr="0">
          <a:noAutofit/>
        </a:bodyPr>
        <a:lstStyle/>
        <a:p>
          <a:pPr marL="0" lvl="0" indent="0" algn="ctr" defTabSz="844550">
            <a:lnSpc>
              <a:spcPct val="90000"/>
            </a:lnSpc>
            <a:spcBef>
              <a:spcPct val="0"/>
            </a:spcBef>
            <a:spcAft>
              <a:spcPct val="35000"/>
            </a:spcAft>
            <a:buNone/>
          </a:pPr>
          <a:r>
            <a:rPr lang="en-US" sz="1900" kern="1200" dirty="0"/>
            <a:t>Relationship</a:t>
          </a:r>
        </a:p>
      </dsp:txBody>
      <dsp:txXfrm>
        <a:off x="0" y="3096029"/>
        <a:ext cx="1696085" cy="41703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 name="Google Shape;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5" name="Google Shape;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1362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5" name="Google Shape;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610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5" name="Google Shape;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2127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597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635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0213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Penny then Scott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508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bad7b300c7_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bad7b300c7_6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Penny</a:t>
            </a:r>
            <a:endParaRPr dirty="0"/>
          </a:p>
        </p:txBody>
      </p:sp>
      <p:sp>
        <p:nvSpPr>
          <p:cNvPr id="602" name="Google Shape;602;gbad7b300c7_6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8276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Penny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3832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 name="Google Shape;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7581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0684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556 School Teachers. </a:t>
            </a:r>
            <a:endParaRPr/>
          </a:p>
        </p:txBody>
      </p:sp>
      <p:sp>
        <p:nvSpPr>
          <p:cNvPr id="96" name="Google Shape;9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rgbClr val="24211F"/>
                </a:solidFill>
                <a:latin typeface="Times New Roman"/>
                <a:ea typeface="Times New Roman"/>
                <a:cs typeface="Times New Roman"/>
                <a:sym typeface="Times New Roman"/>
              </a:rPr>
              <a:t>So while reports of Arizona and Georgia hiring unqualified teachers in certain areas are true, we have not yet hit widespread teacher shortages.  </a:t>
            </a:r>
            <a:endParaRPr/>
          </a:p>
          <a:p>
            <a:pPr marL="0" lvl="0" indent="0" algn="l" rtl="0">
              <a:lnSpc>
                <a:spcPct val="100000"/>
              </a:lnSpc>
              <a:spcBef>
                <a:spcPts val="0"/>
              </a:spcBef>
              <a:spcAft>
                <a:spcPts val="0"/>
              </a:spcAft>
              <a:buSzPts val="1400"/>
              <a:buNone/>
            </a:pPr>
            <a:r>
              <a:rPr lang="en-US"/>
              <a:t>With this as a backdrop we do know this:  Teachers are dissatisfied and exhausted.  Not a recipe for stability in your faculty.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will invite you to do a few things that shift from </a:t>
            </a:r>
            <a:endParaRPr/>
          </a:p>
        </p:txBody>
      </p:sp>
      <p:sp>
        <p:nvSpPr>
          <p:cNvPr id="112" name="Google Shape;1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Only 13% are “very” or “extremely concerned.”</a:t>
            </a:r>
            <a:endParaRPr/>
          </a:p>
        </p:txBody>
      </p:sp>
      <p:sp>
        <p:nvSpPr>
          <p:cNvPr id="120" name="Google Shape;12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8% are unlikely to stay.   18% are undecided. </a:t>
            </a:r>
            <a:endParaRPr/>
          </a:p>
        </p:txBody>
      </p:sp>
      <p:sp>
        <p:nvSpPr>
          <p:cNvPr id="130" name="Google Shape;13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7" name="Google Shape;13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How did we conclude this?</a:t>
            </a:r>
            <a:endParaRPr/>
          </a:p>
        </p:txBody>
      </p:sp>
      <p:sp>
        <p:nvSpPr>
          <p:cNvPr id="145" name="Google Shape;14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Millennials were like….nah.  I think tech areas are better.  </a:t>
            </a:r>
            <a:endParaRPr/>
          </a:p>
        </p:txBody>
      </p:sp>
      <p:sp>
        <p:nvSpPr>
          <p:cNvPr id="151" name="Google Shape;15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 name="Google Shape;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The “teacher wage penalty” is tracked by the nonpartisan, nonprofit Economic Policy Institute (EPI). In 1996, the teacher wage penalty was 6.1%, in 2021 it was 23.5%.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Adjusted for inflation, average weekly wages of teachers increased just $29 — repeat, $29 — from 1996 to 2021, compared with a $445 increase in weekly wages of other college graduates. Average weekly wages for teachers went from $1,319 in 1996 to $1,348 in 2021, while for other college graduates, average weekly pay rose from $1,564 to $2,009.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59" name="Google Shape;15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8" name="Google Shape;16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https://www.carneysandoe.com/blog-post/why-the-increase-in-head-of-school-turnover </a:t>
            </a:r>
            <a:endParaRPr/>
          </a:p>
        </p:txBody>
      </p:sp>
      <p:sp>
        <p:nvSpPr>
          <p:cNvPr id="181" name="Google Shape;18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 name="Google Shape;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0138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3224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2231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00884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86965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01642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23% of the variance in faculty culture is determined by the Head’s support system and the Head’s sense of flourishing</a:t>
            </a:r>
            <a:endParaRPr/>
          </a:p>
          <a:p>
            <a:pPr marL="457200" marR="0" lvl="0" indent="-228600" algn="l" rtl="0">
              <a:lnSpc>
                <a:spcPct val="100000"/>
              </a:lnSpc>
              <a:spcBef>
                <a:spcPts val="0"/>
              </a:spcBef>
              <a:spcAft>
                <a:spcPts val="0"/>
              </a:spcAft>
              <a:buSzPts val="1400"/>
              <a:buNone/>
            </a:pPr>
            <a:endParaRPr/>
          </a:p>
        </p:txBody>
      </p:sp>
      <p:sp>
        <p:nvSpPr>
          <p:cNvPr id="379" name="Google Shape;37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75</a:t>
            </a:fld>
            <a:endParaRPr/>
          </a:p>
        </p:txBody>
      </p:sp>
    </p:spTree>
    <p:extLst>
      <p:ext uri="{BB962C8B-B14F-4D97-AF65-F5344CB8AC3E}">
        <p14:creationId xmlns:p14="http://schemas.microsoft.com/office/powerpoint/2010/main" val="79222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701675" y="4416425"/>
            <a:ext cx="5607050" cy="4606551"/>
          </a:xfrm>
        </p:spPr>
        <p:txBody>
          <a:bodyPr/>
          <a:lstStyle/>
          <a:p>
            <a:r>
              <a:rPr lang="en-US" dirty="0"/>
              <a:t>There are three spheres of influence within which almost every other possible factor impacting your enrollment outcomes reside:</a:t>
            </a:r>
          </a:p>
          <a:p>
            <a:endParaRPr lang="en-US" dirty="0"/>
          </a:p>
          <a:p>
            <a:r>
              <a:rPr lang="en-US" dirty="0"/>
              <a:t>1.market position</a:t>
            </a:r>
          </a:p>
          <a:p>
            <a:r>
              <a:rPr lang="en-US" dirty="0"/>
              <a:t>2.school culture</a:t>
            </a:r>
          </a:p>
          <a:p>
            <a:r>
              <a:rPr lang="en-US" dirty="0"/>
              <a:t>3. constituent relationships</a:t>
            </a:r>
          </a:p>
          <a:p>
            <a:endParaRPr lang="en-US" dirty="0"/>
          </a:p>
          <a:p>
            <a:r>
              <a:rPr lang="en-US" dirty="0"/>
              <a:t>Perhaps new student enrollment demand is static or declining ,or you have an enrollment retention issue, even as you continue to experience recruitment success. If so, you can persistently focus on each of the three spheres to sustain excellence and identify and improve on aspects of your operation that challenge your desired enrollment.</a:t>
            </a:r>
          </a:p>
          <a:p>
            <a:endParaRPr lang="en-US" dirty="0"/>
          </a:p>
          <a:p>
            <a:r>
              <a:rPr lang="en-US" dirty="0"/>
              <a:t>I’m going to take you briefly through each of the three spheres.</a:t>
            </a:r>
          </a:p>
          <a:p>
            <a:endParaRPr lang="en-US" dirty="0"/>
          </a:p>
          <a:p>
            <a:r>
              <a:rPr lang="en-US" dirty="0"/>
              <a:t>As I do so, consider your own school, your own strengths and opportunities, and perhaps jot down some notes about specific areas you want to address as you see them in the three spheres.</a:t>
            </a:r>
          </a:p>
          <a:p>
            <a:endParaRPr lang="en-US" dirty="0"/>
          </a:p>
          <a:p>
            <a:r>
              <a:rPr lang="en-US" dirty="0"/>
              <a:t>Toward the end of the webinar, we are going to specifically focus on the third sphere to build a sample enrollment management plan</a:t>
            </a:r>
          </a:p>
        </p:txBody>
      </p:sp>
      <p:sp>
        <p:nvSpPr>
          <p:cNvPr id="4" name="Slide Number Placeholder 3"/>
          <p:cNvSpPr>
            <a:spLocks noGrp="1"/>
          </p:cNvSpPr>
          <p:nvPr>
            <p:ph type="sldNum" sz="quarter" idx="10"/>
          </p:nvPr>
        </p:nvSpPr>
        <p:spPr/>
        <p:txBody>
          <a:bodyPr/>
          <a:lstStyle/>
          <a:p>
            <a:pPr>
              <a:defRPr/>
            </a:pPr>
            <a:fld id="{7BA97C14-6DF4-F244-9583-EFA7D0D3850D}" type="slidenum">
              <a:rPr lang="en-US" smtClean="0"/>
              <a:pPr>
                <a:defRPr/>
              </a:pPr>
              <a:t>8</a:t>
            </a:fld>
            <a:endParaRPr lang="en-US" dirty="0"/>
          </a:p>
        </p:txBody>
      </p:sp>
    </p:spTree>
    <p:extLst>
      <p:ext uri="{BB962C8B-B14F-4D97-AF65-F5344CB8AC3E}">
        <p14:creationId xmlns:p14="http://schemas.microsoft.com/office/powerpoint/2010/main" val="17969437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57" name="Google Shape;457;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41" name="Google Shape;441;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371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701675" y="4416425"/>
            <a:ext cx="5607050" cy="4646893"/>
          </a:xfrm>
        </p:spPr>
        <p:txBody>
          <a:bodyPr>
            <a:normAutofit fontScale="62500" lnSpcReduction="20000"/>
          </a:bodyPr>
          <a:lstStyle/>
          <a:p>
            <a:pPr>
              <a:lnSpc>
                <a:spcPct val="120000"/>
              </a:lnSpc>
            </a:pPr>
            <a:r>
              <a:rPr lang="en-US" sz="1800" dirty="0"/>
              <a:t>The second sphere of influence, School Culture, reflects yours school’s enrollment outcomes and refers specifically</a:t>
            </a:r>
            <a:r>
              <a:rPr lang="en-US" sz="1800" baseline="0" dirty="0"/>
              <a:t> to</a:t>
            </a:r>
            <a:r>
              <a:rPr lang="en-US" sz="1800" dirty="0"/>
              <a:t> students and faculty. When the school culture is healthy, the result is enrollment demand in excess of supply and a perception of return on investment for your parents. </a:t>
            </a:r>
          </a:p>
          <a:p>
            <a:pPr>
              <a:lnSpc>
                <a:spcPct val="120000"/>
              </a:lnSpc>
            </a:pPr>
            <a:endParaRPr lang="en-US" sz="1800" dirty="0"/>
          </a:p>
          <a:p>
            <a:pPr>
              <a:lnSpc>
                <a:spcPct val="120000"/>
              </a:lnSpc>
            </a:pPr>
            <a:r>
              <a:rPr lang="en-US" sz="1800" dirty="0"/>
              <a:t>Strength in the school culture sphere</a:t>
            </a:r>
            <a:r>
              <a:rPr lang="en-US" sz="1800" baseline="0" dirty="0"/>
              <a:t> requires that </a:t>
            </a:r>
            <a:r>
              <a:rPr lang="en-US" sz="1800" dirty="0"/>
              <a:t>faculty are clear about the school’s marketplace stance and mission, are committed to it, and play an active role in ensuring it. </a:t>
            </a:r>
          </a:p>
          <a:p>
            <a:pPr>
              <a:lnSpc>
                <a:spcPct val="120000"/>
              </a:lnSpc>
            </a:pPr>
            <a:endParaRPr lang="en-US" sz="1800" dirty="0"/>
          </a:p>
          <a:p>
            <a:pPr>
              <a:lnSpc>
                <a:spcPct val="120000"/>
              </a:lnSpc>
            </a:pPr>
            <a:r>
              <a:rPr lang="en-US" sz="1800" dirty="0"/>
              <a:t>The primary</a:t>
            </a:r>
            <a:r>
              <a:rPr lang="en-US" sz="1800" baseline="0" dirty="0"/>
              <a:t> </a:t>
            </a:r>
            <a:r>
              <a:rPr lang="en-US" sz="1800" dirty="0"/>
              <a:t>factors in the school culture sphere are:</a:t>
            </a:r>
          </a:p>
          <a:p>
            <a:pPr marL="342900" indent="-342900">
              <a:lnSpc>
                <a:spcPct val="120000"/>
              </a:lnSpc>
              <a:buFont typeface="+mj-lt"/>
              <a:buAutoNum type="arabicPeriod"/>
            </a:pPr>
            <a:r>
              <a:rPr lang="en-US" sz="1800" dirty="0"/>
              <a:t>mission delivery—the extent to which the experiences your students are having meet or exceed their expectations and match the promises made during the initial admission conversations;</a:t>
            </a:r>
          </a:p>
          <a:p>
            <a:pPr marL="342900" indent="-342900">
              <a:lnSpc>
                <a:spcPct val="120000"/>
              </a:lnSpc>
              <a:buFont typeface="+mj-lt"/>
              <a:buAutoNum type="arabicPeriod"/>
            </a:pPr>
            <a:r>
              <a:rPr lang="en-US" sz="1800" dirty="0"/>
              <a:t>the student experience—the extent to which students enjoy predictability and supportiveness, which is strongly, positively correlated with their enthusiasm, satisfaction, and performance, as measured on ISM’s research and survey work</a:t>
            </a:r>
          </a:p>
          <a:p>
            <a:pPr marL="342900" indent="-342900">
              <a:lnSpc>
                <a:spcPct val="120000"/>
              </a:lnSpc>
              <a:buFont typeface="+mj-lt"/>
              <a:buAutoNum type="arabicPeriod"/>
            </a:pPr>
            <a:r>
              <a:rPr lang="en-US" sz="1800" dirty="0"/>
              <a:t>Your faculty culture—a component of a healthy (or</a:t>
            </a:r>
            <a:r>
              <a:rPr lang="en-US" sz="1800" baseline="0" dirty="0"/>
              <a:t> un</a:t>
            </a:r>
            <a:r>
              <a:rPr lang="en-US" sz="1800" dirty="0"/>
              <a:t>healthy) school culture. How do faculty perceive they are providing predictability and support</a:t>
            </a:r>
            <a:r>
              <a:rPr lang="en-US" sz="1800" baseline="0" dirty="0"/>
              <a:t> </a:t>
            </a:r>
            <a:r>
              <a:rPr lang="en-US" sz="1800" dirty="0"/>
              <a:t>for students and how well</a:t>
            </a:r>
            <a:r>
              <a:rPr lang="en-US" sz="1800" baseline="0" dirty="0"/>
              <a:t> do they,</a:t>
            </a:r>
            <a:r>
              <a:rPr lang="en-US" sz="1800" dirty="0"/>
              <a:t> as teachers, experience predictability and support in their interactions with </a:t>
            </a:r>
          </a:p>
          <a:p>
            <a:pPr marL="342900" indent="-342900">
              <a:lnSpc>
                <a:spcPct val="120000"/>
              </a:lnSpc>
              <a:buFont typeface="+mj-lt"/>
              <a:buAutoNum type="arabicPeriod"/>
            </a:pPr>
            <a:r>
              <a:rPr lang="en-US" sz="1800" dirty="0"/>
              <a:t>ISM believes professional growth, which is aspirational in nature and directly linked to your articulated Characteristics of Professional Excellence</a:t>
            </a:r>
            <a:r>
              <a:rPr lang="en-US" sz="1800" baseline="0" dirty="0"/>
              <a:t> </a:t>
            </a:r>
            <a:r>
              <a:rPr lang="en-US" sz="1800" dirty="0"/>
              <a:t>healthy risk-taking in matters directly linked to student learning outcomes</a:t>
            </a:r>
          </a:p>
          <a:p>
            <a:pPr marL="342900" indent="-342900">
              <a:lnSpc>
                <a:spcPct val="120000"/>
              </a:lnSpc>
              <a:buFont typeface="+mj-lt"/>
              <a:buAutoNum type="arabicPeriod"/>
            </a:pPr>
            <a:r>
              <a:rPr lang="en-US" sz="1800" dirty="0"/>
              <a:t>Good news is that ISM offers a suite of culture and satisfaction surveys that can help you drill down and determine areas of strength and concern</a:t>
            </a:r>
          </a:p>
          <a:p>
            <a:pPr marL="342900" indent="-342900">
              <a:lnSpc>
                <a:spcPct val="120000"/>
              </a:lnSpc>
              <a:buFont typeface="+mj-lt"/>
              <a:buAutoNum type="arabicPeriod"/>
            </a:pPr>
            <a:endParaRPr lang="en-US" sz="1800" dirty="0"/>
          </a:p>
        </p:txBody>
      </p:sp>
      <p:sp>
        <p:nvSpPr>
          <p:cNvPr id="4" name="Slide Number Placeholder 3"/>
          <p:cNvSpPr>
            <a:spLocks noGrp="1"/>
          </p:cNvSpPr>
          <p:nvPr>
            <p:ph type="sldNum" sz="quarter" idx="10"/>
          </p:nvPr>
        </p:nvSpPr>
        <p:spPr/>
        <p:txBody>
          <a:bodyPr/>
          <a:lstStyle/>
          <a:p>
            <a:pPr>
              <a:defRPr/>
            </a:pPr>
            <a:fld id="{7BA97C14-6DF4-F244-9583-EFA7D0D3850D}" type="slidenum">
              <a:rPr lang="en-US" smtClean="0"/>
              <a:pPr>
                <a:defRPr/>
              </a:pPr>
              <a:t>9</a:t>
            </a:fld>
            <a:endParaRPr lang="en-US" dirty="0"/>
          </a:p>
        </p:txBody>
      </p:sp>
    </p:spTree>
    <p:extLst>
      <p:ext uri="{BB962C8B-B14F-4D97-AF65-F5344CB8AC3E}">
        <p14:creationId xmlns:p14="http://schemas.microsoft.com/office/powerpoint/2010/main" val="3819655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3550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5" name="Google Shape;5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 name="Google Shape;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65141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2400"/>
            </a:lvl1pPr>
          </a:lstStyle>
          <a:p>
            <a:r>
              <a:rPr lang="en-US"/>
              <a:t>Click to edit Master title style</a:t>
            </a:r>
            <a:endParaRPr/>
          </a:p>
        </p:txBody>
      </p:sp>
      <p:sp>
        <p:nvSpPr>
          <p:cNvPr id="4" name="Text Placeholder 3"/>
          <p:cNvSpPr>
            <a:spLocks noGrp="1"/>
          </p:cNvSpPr>
          <p:nvPr>
            <p:ph type="body" sz="half" idx="2"/>
          </p:nvPr>
        </p:nvSpPr>
        <p:spPr>
          <a:xfrm>
            <a:off x="828675" y="1200150"/>
            <a:ext cx="2547747" cy="3429000"/>
          </a:xfrm>
        </p:spPr>
        <p:txBody>
          <a:bodyPr>
            <a:normAutofit/>
          </a:bodyPr>
          <a:lstStyle>
            <a:lvl1pPr marL="0" indent="0">
              <a:spcBef>
                <a:spcPts val="900"/>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3491003" y="1200150"/>
            <a:ext cx="4823184" cy="3429001"/>
          </a:xfrm>
        </p:spPr>
        <p:txBody>
          <a:bodyPr tIns="118872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99351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Body" userDrawn="1">
  <p:cSld name="1_Full Body">
    <p:spTree>
      <p:nvGrpSpPr>
        <p:cNvPr id="1" name="Shape 11"/>
        <p:cNvGrpSpPr/>
        <p:nvPr/>
      </p:nvGrpSpPr>
      <p:grpSpPr>
        <a:xfrm>
          <a:off x="0" y="0"/>
          <a:ext cx="0" cy="0"/>
          <a:chOff x="0" y="0"/>
          <a:chExt cx="0" cy="0"/>
        </a:xfrm>
      </p:grpSpPr>
      <p:sp>
        <p:nvSpPr>
          <p:cNvPr id="12" name="Google Shape;12;p12"/>
          <p:cNvSpPr txBox="1">
            <a:spLocks noGrp="1"/>
          </p:cNvSpPr>
          <p:nvPr>
            <p:ph type="title" hasCustomPrompt="1"/>
          </p:nvPr>
        </p:nvSpPr>
        <p:spPr>
          <a:xfrm>
            <a:off x="328348" y="428109"/>
            <a:ext cx="8481115" cy="49782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05B89"/>
              </a:buClr>
              <a:buSzPts val="2800"/>
              <a:buFont typeface="Arial"/>
              <a:buNone/>
              <a:defRPr sz="2800" b="1" i="0" u="none" strike="noStrike" cap="none">
                <a:solidFill>
                  <a:srgbClr val="00994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Title</a:t>
            </a:r>
            <a:endParaRPr dirty="0"/>
          </a:p>
        </p:txBody>
      </p:sp>
      <p:sp>
        <p:nvSpPr>
          <p:cNvPr id="14" name="Google Shape;14;p12"/>
          <p:cNvSpPr txBox="1"/>
          <p:nvPr/>
        </p:nvSpPr>
        <p:spPr>
          <a:xfrm>
            <a:off x="218620" y="4839340"/>
            <a:ext cx="2133600" cy="1299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dirty="0">
                <a:solidFill>
                  <a:srgbClr val="7F7F7F"/>
                </a:solidFill>
                <a:latin typeface="Arial"/>
                <a:ea typeface="Arial"/>
                <a:cs typeface="Arial"/>
                <a:sym typeface="Arial"/>
              </a:rPr>
              <a:t>© 2022 Independent School Management</a:t>
            </a:r>
            <a:endParaRPr dirty="0"/>
          </a:p>
        </p:txBody>
      </p:sp>
      <p:pic>
        <p:nvPicPr>
          <p:cNvPr id="16" name="Google Shape;16;p12" descr="A close up of a logo&#10;&#10;Description automatically generated"/>
          <p:cNvPicPr preferRelativeResize="0"/>
          <p:nvPr/>
        </p:nvPicPr>
        <p:blipFill rotWithShape="1">
          <a:blip r:embed="rId2">
            <a:alphaModFix/>
          </a:blip>
          <a:srcRect/>
          <a:stretch/>
        </p:blipFill>
        <p:spPr>
          <a:xfrm>
            <a:off x="8348322" y="4755235"/>
            <a:ext cx="543437" cy="214081"/>
          </a:xfrm>
          <a:prstGeom prst="rect">
            <a:avLst/>
          </a:prstGeom>
          <a:noFill/>
          <a:ln>
            <a:noFill/>
          </a:ln>
        </p:spPr>
      </p:pic>
      <p:pic>
        <p:nvPicPr>
          <p:cNvPr id="7" name="Picture 6" descr="Background pattern&#10;&#10;Description automatically generated">
            <a:extLst>
              <a:ext uri="{FF2B5EF4-FFF2-40B4-BE49-F238E27FC236}">
                <a16:creationId xmlns:a16="http://schemas.microsoft.com/office/drawing/2014/main" id="{C09E0BD1-1D66-DAC5-5617-7DE899406AEA}"/>
              </a:ext>
            </a:extLst>
          </p:cNvPr>
          <p:cNvPicPr>
            <a:picLocks noChangeAspect="1"/>
          </p:cNvPicPr>
          <p:nvPr userDrawn="1"/>
        </p:nvPicPr>
        <p:blipFill rotWithShape="1">
          <a:blip r:embed="rId3"/>
          <a:srcRect t="78839" r="18191" b="16152"/>
          <a:stretch/>
        </p:blipFill>
        <p:spPr>
          <a:xfrm>
            <a:off x="-1" y="0"/>
            <a:ext cx="9144001" cy="254000"/>
          </a:xfrm>
          <a:prstGeom prst="rect">
            <a:avLst/>
          </a:prstGeom>
        </p:spPr>
      </p:pic>
      <p:sp>
        <p:nvSpPr>
          <p:cNvPr id="5" name="Content Placeholder 4">
            <a:extLst>
              <a:ext uri="{FF2B5EF4-FFF2-40B4-BE49-F238E27FC236}">
                <a16:creationId xmlns:a16="http://schemas.microsoft.com/office/drawing/2014/main" id="{EF01E324-D588-63BA-1E34-C3C3367C339B}"/>
              </a:ext>
            </a:extLst>
          </p:cNvPr>
          <p:cNvSpPr>
            <a:spLocks noGrp="1"/>
          </p:cNvSpPr>
          <p:nvPr>
            <p:ph sz="quarter" idx="12"/>
          </p:nvPr>
        </p:nvSpPr>
        <p:spPr>
          <a:xfrm>
            <a:off x="328613" y="1047750"/>
            <a:ext cx="4230687" cy="3514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2841D184-261A-0CCE-0E05-720D34283CF5}"/>
              </a:ext>
            </a:extLst>
          </p:cNvPr>
          <p:cNvSpPr>
            <a:spLocks noGrp="1"/>
          </p:cNvSpPr>
          <p:nvPr>
            <p:ph sz="quarter" idx="13"/>
          </p:nvPr>
        </p:nvSpPr>
        <p:spPr>
          <a:xfrm>
            <a:off x="4588935" y="1047749"/>
            <a:ext cx="4230687" cy="3514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05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
        <p:cNvGrpSpPr/>
        <p:nvPr/>
      </p:nvGrpSpPr>
      <p:grpSpPr>
        <a:xfrm>
          <a:off x="0" y="0"/>
          <a:ext cx="0" cy="0"/>
          <a:chOff x="0" y="0"/>
          <a:chExt cx="0" cy="0"/>
        </a:xfrm>
      </p:grpSpPr>
      <p:sp>
        <p:nvSpPr>
          <p:cNvPr id="8" name="Google Shape;8;p14"/>
          <p:cNvSpPr txBox="1"/>
          <p:nvPr/>
        </p:nvSpPr>
        <p:spPr>
          <a:xfrm>
            <a:off x="218620" y="4839340"/>
            <a:ext cx="2133600" cy="1299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7F7F7F"/>
                </a:solidFill>
                <a:latin typeface="Arial"/>
                <a:ea typeface="Arial"/>
                <a:cs typeface="Arial"/>
                <a:sym typeface="Arial"/>
              </a:rPr>
              <a:t>© 2022 Independent School Management</a:t>
            </a:r>
            <a:endParaRPr sz="1400" b="0" i="0" u="none" strike="noStrike" cap="none" dirty="0">
              <a:solidFill>
                <a:srgbClr val="000000"/>
              </a:solidFill>
              <a:latin typeface="Arial"/>
              <a:ea typeface="Arial"/>
              <a:cs typeface="Arial"/>
              <a:sym typeface="Arial"/>
            </a:endParaRPr>
          </a:p>
        </p:txBody>
      </p:sp>
      <p:pic>
        <p:nvPicPr>
          <p:cNvPr id="9" name="Google Shape;9;p14" descr="A close up of a logo&#10;&#10;Description automatically generated"/>
          <p:cNvPicPr preferRelativeResize="0"/>
          <p:nvPr/>
        </p:nvPicPr>
        <p:blipFill rotWithShape="1">
          <a:blip r:embed="rId2">
            <a:alphaModFix/>
          </a:blip>
          <a:srcRect/>
          <a:stretch/>
        </p:blipFill>
        <p:spPr>
          <a:xfrm>
            <a:off x="8348322" y="4755235"/>
            <a:ext cx="543437" cy="214081"/>
          </a:xfrm>
          <a:prstGeom prst="rect">
            <a:avLst/>
          </a:prstGeom>
          <a:noFill/>
          <a:ln>
            <a:noFill/>
          </a:ln>
        </p:spPr>
      </p:pic>
      <p:sp>
        <p:nvSpPr>
          <p:cNvPr id="10" name="Google Shape;10;p14"/>
          <p:cNvSpPr/>
          <p:nvPr/>
        </p:nvSpPr>
        <p:spPr>
          <a:xfrm>
            <a:off x="-8100" y="0"/>
            <a:ext cx="9160200" cy="265500"/>
          </a:xfrm>
          <a:prstGeom prst="rect">
            <a:avLst/>
          </a:prstGeom>
          <a:solidFill>
            <a:srgbClr val="005B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ull Body">
  <p:cSld name="Full Body">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5B89"/>
              </a:buClr>
              <a:buSzPts val="2800"/>
              <a:buFont typeface="Arial"/>
              <a:buNone/>
              <a:defRPr sz="2800" b="1" i="0" u="none" strike="noStrike" cap="none">
                <a:solidFill>
                  <a:srgbClr val="005B8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3"/>
          <p:cNvSpPr txBox="1">
            <a:spLocks noGrp="1"/>
          </p:cNvSpPr>
          <p:nvPr>
            <p:ph type="body" idx="1"/>
          </p:nvPr>
        </p:nvSpPr>
        <p:spPr>
          <a:xfrm>
            <a:off x="328348" y="1048215"/>
            <a:ext cx="8481115" cy="3514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100000"/>
              </a:lnSpc>
              <a:spcBef>
                <a:spcPts val="672"/>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Google Shape;14;p13"/>
          <p:cNvSpPr txBox="1"/>
          <p:nvPr/>
        </p:nvSpPr>
        <p:spPr>
          <a:xfrm>
            <a:off x="218620" y="4839340"/>
            <a:ext cx="2133600" cy="1299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7F7F7F"/>
                </a:solidFill>
                <a:latin typeface="Arial"/>
                <a:ea typeface="Arial"/>
                <a:cs typeface="Arial"/>
                <a:sym typeface="Arial"/>
              </a:rPr>
              <a:t>© 2022 Independent School Management</a:t>
            </a:r>
            <a:endParaRPr sz="1400" b="0" i="0" u="none" strike="noStrike" cap="none" dirty="0">
              <a:solidFill>
                <a:srgbClr val="000000"/>
              </a:solidFill>
              <a:latin typeface="Arial"/>
              <a:ea typeface="Arial"/>
              <a:cs typeface="Arial"/>
              <a:sym typeface="Arial"/>
            </a:endParaRPr>
          </a:p>
        </p:txBody>
      </p:sp>
      <p:pic>
        <p:nvPicPr>
          <p:cNvPr id="15" name="Google Shape;15;p13" descr="A close up of a logo&#10;&#10;Description automatically generated"/>
          <p:cNvPicPr preferRelativeResize="0"/>
          <p:nvPr/>
        </p:nvPicPr>
        <p:blipFill rotWithShape="1">
          <a:blip r:embed="rId2">
            <a:alphaModFix/>
          </a:blip>
          <a:srcRect/>
          <a:stretch/>
        </p:blipFill>
        <p:spPr>
          <a:xfrm>
            <a:off x="8348322" y="4755235"/>
            <a:ext cx="543437" cy="214081"/>
          </a:xfrm>
          <a:prstGeom prst="rect">
            <a:avLst/>
          </a:prstGeom>
          <a:noFill/>
          <a:ln>
            <a:noFill/>
          </a:ln>
        </p:spPr>
      </p:pic>
      <p:sp>
        <p:nvSpPr>
          <p:cNvPr id="16" name="Google Shape;16;p13"/>
          <p:cNvSpPr/>
          <p:nvPr/>
        </p:nvSpPr>
        <p:spPr>
          <a:xfrm>
            <a:off x="-8100" y="0"/>
            <a:ext cx="9160200" cy="265500"/>
          </a:xfrm>
          <a:prstGeom prst="rect">
            <a:avLst/>
          </a:prstGeom>
          <a:solidFill>
            <a:srgbClr val="005B8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7"/>
        <p:cNvGrpSpPr/>
        <p:nvPr/>
      </p:nvGrpSpPr>
      <p:grpSpPr>
        <a:xfrm>
          <a:off x="0" y="0"/>
          <a:ext cx="0" cy="0"/>
          <a:chOff x="0" y="0"/>
          <a:chExt cx="0" cy="0"/>
        </a:xfrm>
      </p:grpSpPr>
      <p:sp>
        <p:nvSpPr>
          <p:cNvPr id="18" name="Google Shape;18;p15"/>
          <p:cNvSpPr txBox="1">
            <a:spLocks noGrp="1"/>
          </p:cNvSpPr>
          <p:nvPr>
            <p:ph type="body" idx="1"/>
          </p:nvPr>
        </p:nvSpPr>
        <p:spPr>
          <a:xfrm>
            <a:off x="2164576" y="2059963"/>
            <a:ext cx="4847582" cy="102357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80000"/>
              </a:lnSpc>
              <a:spcBef>
                <a:spcPts val="88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228600" algn="ctr" rtl="0">
              <a:lnSpc>
                <a:spcPct val="80000"/>
              </a:lnSpc>
              <a:spcBef>
                <a:spcPts val="672"/>
              </a:spcBef>
              <a:spcAft>
                <a:spcPts val="0"/>
              </a:spcAft>
              <a:buClr>
                <a:srgbClr val="FFFFFF"/>
              </a:buClr>
              <a:buSzPts val="3600"/>
              <a:buFont typeface="Arial"/>
              <a:buNone/>
              <a:defRPr sz="3600" b="0" i="0" u="none" strike="noStrike" cap="none">
                <a:solidFill>
                  <a:srgbClr val="FFFFFF"/>
                </a:solidFill>
                <a:latin typeface="Arial"/>
                <a:ea typeface="Arial"/>
                <a:cs typeface="Arial"/>
                <a:sym typeface="Arial"/>
              </a:defRPr>
            </a:lvl2pPr>
            <a:lvl3pPr marL="1371600" marR="0" lvl="2" indent="-228600" algn="l" rtl="0">
              <a:lnSpc>
                <a:spcPct val="10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L="1828800" marR="0" lvl="3" indent="-228600" algn="l" rtl="0">
              <a:lnSpc>
                <a:spcPct val="100000"/>
              </a:lnSpc>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L="2286000" marR="0" lvl="4" indent="-228600" algn="l" rtl="0">
              <a:lnSpc>
                <a:spcPct val="100000"/>
              </a:lnSpc>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9" name="Google Shape;19;p15"/>
          <p:cNvPicPr preferRelativeResize="0"/>
          <p:nvPr/>
        </p:nvPicPr>
        <p:blipFill rotWithShape="1">
          <a:blip r:embed="rId2">
            <a:alphaModFix/>
          </a:blip>
          <a:srcRect l="4000" r="2967"/>
          <a:stretch/>
        </p:blipFill>
        <p:spPr>
          <a:xfrm>
            <a:off x="0" y="0"/>
            <a:ext cx="9144000" cy="51435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MPPS00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03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21"/>
        <p:cNvGrpSpPr/>
        <p:nvPr/>
      </p:nvGrpSpPr>
      <p:grpSpPr>
        <a:xfrm>
          <a:off x="0" y="0"/>
          <a:ext cx="0" cy="0"/>
          <a:chOff x="0" y="0"/>
          <a:chExt cx="0" cy="0"/>
        </a:xfrm>
      </p:grpSpPr>
      <p:sp>
        <p:nvSpPr>
          <p:cNvPr id="22" name="Google Shape;22;p61"/>
          <p:cNvSpPr txBox="1">
            <a:spLocks noGrp="1"/>
          </p:cNvSpPr>
          <p:nvPr>
            <p:ph type="title"/>
          </p:nvPr>
        </p:nvSpPr>
        <p:spPr>
          <a:xfrm>
            <a:off x="2438400" y="118110"/>
            <a:ext cx="6324600" cy="1005840"/>
          </a:xfrm>
          <a:prstGeom prst="rect">
            <a:avLst/>
          </a:prstGeom>
          <a:noFill/>
          <a:ln>
            <a:noFill/>
          </a:ln>
        </p:spPr>
        <p:txBody>
          <a:bodyPr spcFirstLastPara="1" wrap="square" lIns="91425" tIns="45700" rIns="91425" bIns="45700" anchor="t" anchorCtr="0">
            <a:normAutofit/>
          </a:bodyPr>
          <a:lstStyle>
            <a:lvl1pPr lvl="0" algn="r">
              <a:spcBef>
                <a:spcPts val="0"/>
              </a:spcBef>
              <a:spcAft>
                <a:spcPts val="0"/>
              </a:spcAft>
              <a:buClr>
                <a:schemeClr val="dk2"/>
              </a:buClr>
              <a:buSzPts val="3600"/>
              <a:buFont typeface="Arial"/>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1"/>
          <p:cNvSpPr txBox="1">
            <a:spLocks noGrp="1"/>
          </p:cNvSpPr>
          <p:nvPr>
            <p:ph type="body" idx="1"/>
          </p:nvPr>
        </p:nvSpPr>
        <p:spPr>
          <a:xfrm>
            <a:off x="609600" y="1352550"/>
            <a:ext cx="8153400" cy="3276600"/>
          </a:xfrm>
          <a:prstGeom prst="rect">
            <a:avLst/>
          </a:prstGeom>
          <a:noFill/>
          <a:ln>
            <a:noFill/>
          </a:ln>
        </p:spPr>
        <p:txBody>
          <a:bodyPr spcFirstLastPara="1" wrap="square" lIns="91425" tIns="45700" rIns="91425" bIns="45700" anchor="t" anchorCtr="0">
            <a:noAutofit/>
          </a:bodyPr>
          <a:lstStyle>
            <a:lvl1pPr marL="342900" lvl="0" indent="-171450" algn="l">
              <a:spcBef>
                <a:spcPts val="270"/>
              </a:spcBef>
              <a:spcAft>
                <a:spcPts val="0"/>
              </a:spcAft>
              <a:buClr>
                <a:srgbClr val="000000"/>
              </a:buClr>
              <a:buSzPts val="1800"/>
              <a:buNone/>
              <a:defRPr/>
            </a:lvl1pPr>
            <a:lvl2pPr marL="685800" lvl="1" indent="-240030" algn="l">
              <a:spcBef>
                <a:spcPts val="270"/>
              </a:spcBef>
              <a:spcAft>
                <a:spcPts val="0"/>
              </a:spcAft>
              <a:buSzPts val="1440"/>
              <a:buChar char="◆"/>
              <a:defRPr/>
            </a:lvl2pPr>
            <a:lvl3pPr marL="1028700" lvl="2" indent="-240029" algn="l">
              <a:spcBef>
                <a:spcPts val="270"/>
              </a:spcBef>
              <a:spcAft>
                <a:spcPts val="0"/>
              </a:spcAft>
              <a:buSzPts val="1440"/>
              <a:buChar char="—"/>
              <a:defRPr/>
            </a:lvl3pPr>
            <a:lvl4pPr marL="1371600" lvl="3" indent="-240029" algn="l">
              <a:spcBef>
                <a:spcPts val="270"/>
              </a:spcBef>
              <a:spcAft>
                <a:spcPts val="0"/>
              </a:spcAft>
              <a:buSzPts val="1440"/>
              <a:buChar char="◆"/>
              <a:defRPr/>
            </a:lvl4pPr>
            <a:lvl5pPr marL="1714500" lvl="4" indent="-240029" algn="l">
              <a:spcBef>
                <a:spcPts val="270"/>
              </a:spcBef>
              <a:spcAft>
                <a:spcPts val="0"/>
              </a:spcAft>
              <a:buSzPts val="144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6100989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828675" y="1200151"/>
            <a:ext cx="3686175" cy="3428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29150" y="1200151"/>
            <a:ext cx="3686175" cy="3428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9244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Body">
  <p:cSld name="1_Full Body">
    <p:spTree>
      <p:nvGrpSpPr>
        <p:cNvPr id="1" name="Shape 24"/>
        <p:cNvGrpSpPr/>
        <p:nvPr/>
      </p:nvGrpSpPr>
      <p:grpSpPr>
        <a:xfrm>
          <a:off x="0" y="0"/>
          <a:ext cx="0" cy="0"/>
          <a:chOff x="0" y="0"/>
          <a:chExt cx="0" cy="0"/>
        </a:xfrm>
      </p:grpSpPr>
      <p:sp>
        <p:nvSpPr>
          <p:cNvPr id="25" name="Google Shape;25;p69"/>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5B89"/>
              </a:buClr>
              <a:buSzPts val="2800"/>
              <a:buFont typeface="Arial"/>
              <a:buNone/>
              <a:defRPr sz="2800" b="1" i="0" u="none" strike="noStrike" cap="none">
                <a:solidFill>
                  <a:srgbClr val="00994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69"/>
          <p:cNvSpPr txBox="1"/>
          <p:nvPr/>
        </p:nvSpPr>
        <p:spPr>
          <a:xfrm>
            <a:off x="218620" y="4839340"/>
            <a:ext cx="2133600" cy="1299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7F7F7F"/>
                </a:solidFill>
                <a:latin typeface="Arial"/>
                <a:ea typeface="Arial"/>
                <a:cs typeface="Arial"/>
                <a:sym typeface="Arial"/>
              </a:rPr>
              <a:t>© 2022 Independent School Management</a:t>
            </a:r>
            <a:endParaRPr sz="1400" b="0" i="0" u="none" strike="noStrike" cap="none">
              <a:solidFill>
                <a:srgbClr val="000000"/>
              </a:solidFill>
              <a:latin typeface="Arial"/>
              <a:ea typeface="Arial"/>
              <a:cs typeface="Arial"/>
              <a:sym typeface="Arial"/>
            </a:endParaRPr>
          </a:p>
        </p:txBody>
      </p:sp>
      <p:pic>
        <p:nvPicPr>
          <p:cNvPr id="27" name="Google Shape;27;p69" descr="A close up of a logo&#10;&#10;Description automatically generated"/>
          <p:cNvPicPr preferRelativeResize="0"/>
          <p:nvPr/>
        </p:nvPicPr>
        <p:blipFill rotWithShape="1">
          <a:blip r:embed="rId2">
            <a:alphaModFix/>
          </a:blip>
          <a:srcRect/>
          <a:stretch/>
        </p:blipFill>
        <p:spPr>
          <a:xfrm>
            <a:off x="8348322" y="4755235"/>
            <a:ext cx="543437" cy="214081"/>
          </a:xfrm>
          <a:prstGeom prst="rect">
            <a:avLst/>
          </a:prstGeom>
          <a:noFill/>
          <a:ln>
            <a:noFill/>
          </a:ln>
        </p:spPr>
      </p:pic>
      <p:pic>
        <p:nvPicPr>
          <p:cNvPr id="28" name="Google Shape;28;p69" descr="Background pattern&#10;&#10;Description automatically generated"/>
          <p:cNvPicPr preferRelativeResize="0"/>
          <p:nvPr/>
        </p:nvPicPr>
        <p:blipFill rotWithShape="1">
          <a:blip r:embed="rId3">
            <a:alphaModFix/>
          </a:blip>
          <a:srcRect t="78839" r="18191" b="16151"/>
          <a:stretch/>
        </p:blipFill>
        <p:spPr>
          <a:xfrm>
            <a:off x="-1" y="0"/>
            <a:ext cx="9144001" cy="254000"/>
          </a:xfrm>
          <a:prstGeom prst="rect">
            <a:avLst/>
          </a:prstGeom>
          <a:noFill/>
          <a:ln>
            <a:noFill/>
          </a:ln>
        </p:spPr>
      </p:pic>
      <p:sp>
        <p:nvSpPr>
          <p:cNvPr id="29" name="Google Shape;29;p69"/>
          <p:cNvSpPr txBox="1">
            <a:spLocks noGrp="1"/>
          </p:cNvSpPr>
          <p:nvPr>
            <p:ph type="body" idx="1"/>
          </p:nvPr>
        </p:nvSpPr>
        <p:spPr>
          <a:xfrm>
            <a:off x="328613" y="1047750"/>
            <a:ext cx="4230687" cy="3514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0" name="Google Shape;30;p69"/>
          <p:cNvSpPr txBox="1">
            <a:spLocks noGrp="1"/>
          </p:cNvSpPr>
          <p:nvPr>
            <p:ph type="body" idx="2"/>
          </p:nvPr>
        </p:nvSpPr>
        <p:spPr>
          <a:xfrm>
            <a:off x="4588935" y="1047749"/>
            <a:ext cx="4230687" cy="35147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25745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828675" y="1719071"/>
            <a:ext cx="4300538" cy="1664768"/>
          </a:xfrm>
        </p:spPr>
        <p:txBody>
          <a:bodyPr anchor="ctr">
            <a:normAutofit/>
          </a:bodyPr>
          <a:lstStyle>
            <a:lvl1pPr algn="l">
              <a:defRPr sz="3300" cap="all" baseline="0"/>
            </a:lvl1pPr>
          </a:lstStyle>
          <a:p>
            <a:r>
              <a:rPr lang="en-US"/>
              <a:t>Click to edit Master title style</a:t>
            </a:r>
            <a:endParaRPr/>
          </a:p>
        </p:txBody>
      </p:sp>
      <p:sp>
        <p:nvSpPr>
          <p:cNvPr id="3" name="Subtitle 2"/>
          <p:cNvSpPr>
            <a:spLocks noGrp="1"/>
          </p:cNvSpPr>
          <p:nvPr>
            <p:ph type="subTitle" idx="1"/>
          </p:nvPr>
        </p:nvSpPr>
        <p:spPr>
          <a:xfrm>
            <a:off x="828675" y="3383838"/>
            <a:ext cx="4300538" cy="716674"/>
          </a:xfrm>
        </p:spPr>
        <p:txBody>
          <a:bodyPr>
            <a:normAutofit/>
          </a:bodyPr>
          <a:lstStyle>
            <a:lvl1pPr marL="0" indent="0" algn="l">
              <a:spcBef>
                <a:spcPts val="0"/>
              </a:spcBef>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5235798" y="982992"/>
            <a:ext cx="3908203" cy="3156453"/>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9144000" cy="8099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grpSp>
        <p:nvGrpSpPr>
          <p:cNvPr id="14" name="Group 13"/>
          <p:cNvGrpSpPr/>
          <p:nvPr/>
        </p:nvGrpSpPr>
        <p:grpSpPr>
          <a:xfrm>
            <a:off x="0" y="857250"/>
            <a:ext cx="9144000" cy="47344"/>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994410" y="0"/>
            <a:ext cx="1310643" cy="1719071"/>
          </a:xfrm>
          <a:prstGeom prst="rect">
            <a:avLst/>
          </a:prstGeom>
        </p:spPr>
      </p:pic>
      <p:grpSp>
        <p:nvGrpSpPr>
          <p:cNvPr id="13" name="Group 12"/>
          <p:cNvGrpSpPr/>
          <p:nvPr/>
        </p:nvGrpSpPr>
        <p:grpSpPr>
          <a:xfrm rot="10800000">
            <a:off x="0" y="4234133"/>
            <a:ext cx="9144000" cy="47344"/>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4333593"/>
            <a:ext cx="9144000" cy="8099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Tree>
    <p:extLst>
      <p:ext uri="{BB962C8B-B14F-4D97-AF65-F5344CB8AC3E}">
        <p14:creationId xmlns:p14="http://schemas.microsoft.com/office/powerpoint/2010/main" val="72994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creativecommons.org/licenses/by/3.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preschools.sa.gov.au/brahma-lodge-kindergarten-inc" TargetMode="External"/><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publicdomainpictures.net/view-image.php?image=145691&amp;picture=movie-admission-booth" TargetMode="External"/><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article/culture/why-defining-an-organizational-culture-is-a-must-1657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ecovillage.org/our-work/education/gen-trainings/traumatransformation/children-smiling-in-a-huddl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creativecommons.org/licenses/by-nd/3.0/" TargetMode="External"/><Relationship Id="rId4" Type="http://schemas.openxmlformats.org/officeDocument/2006/relationships/hyperlink" Target="https://pursuit.unimelb.edu.au/articles/what-does-a-great-teacher-look-lik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dktalks.com/workplace-culture-grows-personal-culture/" TargetMode="External"/><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creativecommons.org/licenses/by-nc/3.0/" TargetMode="External"/><Relationship Id="rId4" Type="http://schemas.openxmlformats.org/officeDocument/2006/relationships/hyperlink" Target="https://freepngimg.com/png/18447-team-work-png-imag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courses.lumenlearning.com/wmopen-organizationalbehavior/chapter/putting-it-together-managing-groups-and-team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Category:Sherpa" TargetMode="External"/><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ew-educ.com/%D9%82%D8%B1%D8%A7%D8%A1%D8%A9-%D9%81%D9%8A-%D8%A7%D9%84%D9%81%D9%83%D8%B1-%D8%A7%D9%84%D8%AA%D8%B1%D8%A8%D9%88%D9%8A-%D8%AC%D9%88%D9%86-%D8%AF%D9%8A%D9%88%D9%8A-john-dewey" TargetMode="External"/><Relationship Id="rId2" Type="http://schemas.openxmlformats.org/officeDocument/2006/relationships/image" Target="../media/image23.jpg"/><Relationship Id="rId1" Type="http://schemas.openxmlformats.org/officeDocument/2006/relationships/slideLayout" Target="../slideLayouts/slideLayout9.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michigancommunities/8683907084/" TargetMode="External"/><Relationship Id="rId2" Type="http://schemas.openxmlformats.org/officeDocument/2006/relationships/image" Target="../media/image24.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imgres?q=Mission&amp;hl=en&amp;biw=1440&amp;bih=835&amp;gbv=2&amp;tbm=isch&amp;tbnid=WShTZm_Wg8znVM:&amp;imgrefurl=http://www.writeawriting.com/business/how-to-write-business-mission-statement/&amp;docid=tNymbeYK28kucM&amp;imgurl=http://www.writeawriting.com/wp-content/uploads/2011/04/How-to-Write-a-Business-Mission-Statement.jpg&amp;w=400&amp;h=300&amp;ei=9djIT43KKMX40gH3i8Rq&amp;zoom=1&amp;iact=hc&amp;vpx=402&amp;vpy=536&amp;dur=1144&amp;hovh=143&amp;hovw=200&amp;tx=132&amp;ty=177&amp;sig=112197523403252387288&amp;page=2&amp;tbnh=143&amp;tbnw=200&amp;start=28&amp;ndsp=31&amp;ved=1t:429,r:26,s:28,i:257"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theosophywatch.wordpress.com/2018/11/20/untying-the-knots-of-the-heart-a-spiritual-transforming/" TargetMode="External"/><Relationship Id="rId2" Type="http://schemas.openxmlformats.org/officeDocument/2006/relationships/image" Target="../media/image30.jp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www.flickr.com/photos/planeta/9028059663" TargetMode="External"/><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hechingerreport.org/proof-points-researchers-say-cries-of-teacher-shortages-are-overblown/"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www.washingtonpost.com/dc-md-va/2022/08/08/teacher-shortage-schools-shootings-culture-war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thegrandmalogbook.blogspot.com/2018/07/the-rolling-stones-londoners.html" TargetMode="External"/><Relationship Id="rId2" Type="http://schemas.openxmlformats.org/officeDocument/2006/relationships/image" Target="../media/image54.jpg"/><Relationship Id="rId1" Type="http://schemas.openxmlformats.org/officeDocument/2006/relationships/slideLayout" Target="../slideLayouts/slideLayout9.xml"/><Relationship Id="rId6" Type="http://schemas.openxmlformats.org/officeDocument/2006/relationships/hyperlink" Target="https://ecoworldreactor.blogspot.com/2016/03/the-rock-revolution-with-rolling-stones.html" TargetMode="External"/><Relationship Id="rId5" Type="http://schemas.openxmlformats.org/officeDocument/2006/relationships/image" Target="../media/image55.jpg"/><Relationship Id="rId4" Type="http://schemas.openxmlformats.org/officeDocument/2006/relationships/hyperlink" Target="https://creativecommons.org/licenses/by-sa/3.0/"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iris.peabody.vanderbilt.edu/module/beh1/cresource/q1/p04/" TargetMode="External"/><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blog.donnamillerfry.com/transforming-school-culture/transforming-school-culture-chapter-1/"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courses.lumenlearning.com/wmopen-organizationalbehavior/chapter/internal-factors-of-organizational-culture/" TargetMode="External"/><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hyperlink" Target="https://famvin.org/en/2020/02/17/the-vincentian-family-a-fruitful-and-flourishing-tree/" TargetMode="External"/><Relationship Id="rId7" Type="http://schemas.openxmlformats.org/officeDocument/2006/relationships/diagramQuickStyle" Target="../diagrams/quickStyle4.xml"/><Relationship Id="rId2" Type="http://schemas.openxmlformats.org/officeDocument/2006/relationships/image" Target="../media/image58.jpg"/><Relationship Id="rId1" Type="http://schemas.openxmlformats.org/officeDocument/2006/relationships/slideLayout" Target="../slideLayouts/slideLayout3.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hyperlink" Target="https://creativecommons.org/licenses/by/3.0/" TargetMode="External"/><Relationship Id="rId9" Type="http://schemas.microsoft.com/office/2007/relationships/diagramDrawing" Target="../diagrams/drawing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urbanveganchic.com/2012/11/13/the-road-to-health/" TargetMode="External"/><Relationship Id="rId2" Type="http://schemas.openxmlformats.org/officeDocument/2006/relationships/image" Target="../media/image68.jpg"/><Relationship Id="rId1" Type="http://schemas.openxmlformats.org/officeDocument/2006/relationships/slideLayout" Target="../slideLayouts/slideLayout11.xml"/><Relationship Id="rId4" Type="http://schemas.openxmlformats.org/officeDocument/2006/relationships/hyperlink" Target="https://creativecommons.org/licenses/by-nc-nd/3.0/"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hyperlink" Target="https://pixabay.com/en/puzzle-cooperation-partnership-1020011/"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freepngimg.com/png/27725-parents-hd" TargetMode="External"/><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8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leadershipfreak.blog/2017/05/03/3-ways-to-create-a-culture-of-accountability/"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hyperlink" Target="https://www.malaysia-students.com/2017/05/" TargetMode="External"/><Relationship Id="rId2" Type="http://schemas.openxmlformats.org/officeDocument/2006/relationships/image" Target="../media/image85.jpg"/><Relationship Id="rId1" Type="http://schemas.openxmlformats.org/officeDocument/2006/relationships/slideLayout" Target="../slideLayouts/slideLayout12.xml"/><Relationship Id="rId4" Type="http://schemas.openxmlformats.org/officeDocument/2006/relationships/hyperlink" Target="https://creativecommons.org/licenses/by-nc-sa/3.0/"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courses.lumenlearning.com/lumencollegesuccessxtraining2/chapter/college-overview/" TargetMode="External"/><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peoplemattersglobal.com/news/work-culture/89-of-uk-employees-suffers-from-workplace-stress-23963" TargetMode="External"/><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hyperlink" Target="https://creativecommons.org/licenses/by-nc-sa/3.0/" TargetMode="External"/><Relationship Id="rId5" Type="http://schemas.openxmlformats.org/officeDocument/2006/relationships/hyperlink" Target="http://www.duperrin.com/english/2017/02/01/why-you-dont-need-a-chief-happiness-officer/" TargetMode="External"/><Relationship Id="rId4" Type="http://schemas.openxmlformats.org/officeDocument/2006/relationships/image" Target="../media/image88.jpg"/></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s://www.disgracesonthemenu.com/2011/11/search-queries.html" TargetMode="External"/><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hyperlink" Target="https://creativecommons.org/licenses/by-nc-sa/3.0/"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
        <p:cNvGrpSpPr/>
        <p:nvPr/>
      </p:nvGrpSpPr>
      <p:grpSpPr>
        <a:xfrm>
          <a:off x="0" y="0"/>
          <a:ext cx="0" cy="0"/>
          <a:chOff x="0" y="0"/>
          <a:chExt cx="0" cy="0"/>
        </a:xfrm>
      </p:grpSpPr>
      <p:pic>
        <p:nvPicPr>
          <p:cNvPr id="27" name="Google Shape;27;p1"/>
          <p:cNvPicPr preferRelativeResize="0"/>
          <p:nvPr/>
        </p:nvPicPr>
        <p:blipFill rotWithShape="1">
          <a:blip r:embed="rId3"/>
          <a:srcRect l="7111"/>
          <a:stretch/>
        </p:blipFill>
        <p:spPr>
          <a:xfrm>
            <a:off x="20" y="10"/>
            <a:ext cx="9143980" cy="5143490"/>
          </a:xfrm>
          <a:prstGeom prst="rect">
            <a:avLst/>
          </a:prstGeom>
          <a:noFill/>
        </p:spPr>
      </p:pic>
      <p:sp>
        <p:nvSpPr>
          <p:cNvPr id="4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616465" y="1708209"/>
            <a:ext cx="3527535" cy="3435291"/>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0" name="Google Shape;30;p1"/>
          <p:cNvSpPr txBox="1"/>
          <p:nvPr/>
        </p:nvSpPr>
        <p:spPr>
          <a:xfrm>
            <a:off x="6016515" y="297543"/>
            <a:ext cx="2889031" cy="3207653"/>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pPr>
            <a:r>
              <a:rPr lang="en-US" sz="2400" b="1" kern="1200" dirty="0">
                <a:solidFill>
                  <a:schemeClr val="tx1"/>
                </a:solidFill>
                <a:latin typeface="+mj-lt"/>
                <a:ea typeface="+mj-ea"/>
                <a:cs typeface="+mj-cs"/>
              </a:rPr>
              <a:t>ACIS Heads Meeting</a:t>
            </a:r>
          </a:p>
          <a:p>
            <a:pPr marL="0" marR="0" lvl="0" indent="0" algn="ctr">
              <a:lnSpc>
                <a:spcPct val="90000"/>
              </a:lnSpc>
              <a:spcBef>
                <a:spcPct val="0"/>
              </a:spcBef>
              <a:spcAft>
                <a:spcPts val="600"/>
              </a:spcAft>
            </a:pPr>
            <a:r>
              <a:rPr lang="en-US" sz="2400" b="1" kern="1200" dirty="0">
                <a:solidFill>
                  <a:schemeClr val="tx1"/>
                </a:solidFill>
                <a:latin typeface="+mj-lt"/>
                <a:ea typeface="+mj-ea"/>
                <a:cs typeface="+mj-cs"/>
              </a:rPr>
              <a:t>January 20, 2023</a:t>
            </a:r>
          </a:p>
          <a:p>
            <a:pPr marL="0" marR="0" lvl="0" indent="0" algn="ctr">
              <a:lnSpc>
                <a:spcPct val="90000"/>
              </a:lnSpc>
              <a:spcBef>
                <a:spcPct val="0"/>
              </a:spcBef>
              <a:spcAft>
                <a:spcPts val="600"/>
              </a:spcAft>
            </a:pPr>
            <a:endParaRPr lang="en-US" sz="2400" b="1" kern="1200" dirty="0">
              <a:solidFill>
                <a:schemeClr val="tx1"/>
              </a:solidFill>
              <a:latin typeface="+mj-lt"/>
              <a:ea typeface="+mj-ea"/>
              <a:cs typeface="+mj-cs"/>
            </a:endParaRPr>
          </a:p>
          <a:p>
            <a:pPr marL="0" marR="0" lvl="0" indent="0" algn="ctr">
              <a:lnSpc>
                <a:spcPct val="90000"/>
              </a:lnSpc>
              <a:spcBef>
                <a:spcPct val="0"/>
              </a:spcBef>
              <a:spcAft>
                <a:spcPts val="600"/>
              </a:spcAft>
            </a:pPr>
            <a:r>
              <a:rPr lang="en-US" sz="2400" b="1" kern="1200" dirty="0">
                <a:solidFill>
                  <a:schemeClr val="tx1"/>
                </a:solidFill>
                <a:latin typeface="+mj-lt"/>
                <a:ea typeface="+mj-ea"/>
                <a:cs typeface="+mj-cs"/>
              </a:rPr>
              <a:t>A Conversation about School Culture</a:t>
            </a:r>
            <a:r>
              <a:rPr lang="en-US" sz="2400" b="1" i="0" u="none" strike="noStrike" kern="1200" cap="none" dirty="0">
                <a:solidFill>
                  <a:schemeClr val="tx1"/>
                </a:solidFill>
                <a:latin typeface="+mj-lt"/>
                <a:ea typeface="+mj-ea"/>
                <a:cs typeface="+mj-cs"/>
                <a:sym typeface="Arial"/>
              </a:rPr>
              <a:t>…</a:t>
            </a:r>
            <a:endParaRPr lang="en-US" sz="2400" kern="1200" dirty="0">
              <a:solidFill>
                <a:schemeClr val="tx1"/>
              </a:solidFill>
              <a:latin typeface="+mj-lt"/>
              <a:ea typeface="+mj-ea"/>
              <a:cs typeface="+mj-cs"/>
            </a:endParaRPr>
          </a:p>
        </p:txBody>
      </p:sp>
      <p:cxnSp>
        <p:nvCxnSpPr>
          <p:cNvPr id="49" name="Straight Connector 4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0248" y="384284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28" name="Google Shape;28;p1" descr="ism_logo_wt.png"/>
          <p:cNvPicPr preferRelativeResize="0"/>
          <p:nvPr/>
        </p:nvPicPr>
        <p:blipFill rotWithShape="1">
          <a:blip r:embed="rId4">
            <a:alphaModFix/>
          </a:blip>
          <a:srcRect/>
          <a:stretch/>
        </p:blipFill>
        <p:spPr>
          <a:xfrm>
            <a:off x="475928" y="4389650"/>
            <a:ext cx="917023" cy="344935"/>
          </a:xfrm>
          <a:prstGeom prst="rect">
            <a:avLst/>
          </a:prstGeom>
          <a:noFill/>
          <a:ln>
            <a:noFill/>
          </a:ln>
        </p:spPr>
      </p:pic>
      <p:pic>
        <p:nvPicPr>
          <p:cNvPr id="3" name="Picture 2" descr="A group of children in a classroom&#10;&#10;Description automatically generated with medium confidence">
            <a:extLst>
              <a:ext uri="{FF2B5EF4-FFF2-40B4-BE49-F238E27FC236}">
                <a16:creationId xmlns:a16="http://schemas.microsoft.com/office/drawing/2014/main" id="{939B4635-51FE-0F2A-9069-A1323D76BD8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1"/>
            <a:ext cx="5250656" cy="2521744"/>
          </a:xfrm>
          <a:prstGeom prst="rect">
            <a:avLst/>
          </a:prstGeom>
        </p:spPr>
      </p:pic>
      <p:sp>
        <p:nvSpPr>
          <p:cNvPr id="4" name="TextBox 3">
            <a:extLst>
              <a:ext uri="{FF2B5EF4-FFF2-40B4-BE49-F238E27FC236}">
                <a16:creationId xmlns:a16="http://schemas.microsoft.com/office/drawing/2014/main" id="{234DD97A-E82D-7B66-DC76-176E3137007C}"/>
              </a:ext>
            </a:extLst>
          </p:cNvPr>
          <p:cNvSpPr txBox="1"/>
          <p:nvPr/>
        </p:nvSpPr>
        <p:spPr>
          <a:xfrm>
            <a:off x="0" y="4013263"/>
            <a:ext cx="4479131" cy="230832"/>
          </a:xfrm>
          <a:prstGeom prst="rect">
            <a:avLst/>
          </a:prstGeom>
          <a:noFill/>
        </p:spPr>
        <p:txBody>
          <a:bodyPr wrap="square" rtlCol="0">
            <a:spAutoFit/>
          </a:bodyPr>
          <a:lstStyle/>
          <a:p>
            <a:r>
              <a:rPr lang="en-US" sz="900">
                <a:hlinkClick r:id="rId6" tooltip="https://www.preschools.sa.gov.au/brahma-lodge-kindergarten-inc"/>
              </a:rPr>
              <a:t>This Photo</a:t>
            </a:r>
            <a:r>
              <a:rPr lang="en-US" sz="900"/>
              <a:t> by Unknown Author is licensed under </a:t>
            </a:r>
            <a:r>
              <a:rPr lang="en-US" sz="900">
                <a:hlinkClick r:id="rId7" tooltip="https://creativecommons.org/licenses/by/3.0/"/>
              </a:rPr>
              <a:t>CC BY</a:t>
            </a:r>
            <a:endParaRPr lang="en-US" sz="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3EF2-87D5-1D0D-81B5-98C0130928B1}"/>
              </a:ext>
            </a:extLst>
          </p:cNvPr>
          <p:cNvSpPr>
            <a:spLocks noGrp="1"/>
          </p:cNvSpPr>
          <p:nvPr>
            <p:ph type="title"/>
          </p:nvPr>
        </p:nvSpPr>
        <p:spPr/>
        <p:txBody>
          <a:bodyPr/>
          <a:lstStyle/>
          <a:p>
            <a:r>
              <a:rPr lang="en-US" dirty="0"/>
              <a:t>ISM Research: School Culture &amp; Enrollment</a:t>
            </a:r>
          </a:p>
        </p:txBody>
      </p:sp>
      <p:sp>
        <p:nvSpPr>
          <p:cNvPr id="3" name="Text Placeholder 2">
            <a:extLst>
              <a:ext uri="{FF2B5EF4-FFF2-40B4-BE49-F238E27FC236}">
                <a16:creationId xmlns:a16="http://schemas.microsoft.com/office/drawing/2014/main" id="{CB888378-BDED-2D48-7783-0CEB9A9D9AB5}"/>
              </a:ext>
            </a:extLst>
          </p:cNvPr>
          <p:cNvSpPr>
            <a:spLocks noGrp="1"/>
          </p:cNvSpPr>
          <p:nvPr>
            <p:ph type="body" idx="1"/>
          </p:nvPr>
        </p:nvSpPr>
        <p:spPr>
          <a:xfrm>
            <a:off x="328349" y="1048215"/>
            <a:ext cx="3514990" cy="3514641"/>
          </a:xfrm>
        </p:spPr>
        <p:txBody>
          <a:bodyPr/>
          <a:lstStyle/>
          <a:p>
            <a:endParaRPr lang="en-US" dirty="0"/>
          </a:p>
          <a:p>
            <a:endParaRPr lang="en-US" dirty="0"/>
          </a:p>
          <a:p>
            <a:endParaRPr lang="en-US" dirty="0"/>
          </a:p>
          <a:p>
            <a:r>
              <a:rPr lang="en-US" dirty="0"/>
              <a:t>Positive School Culture = Strong Enrollment</a:t>
            </a:r>
          </a:p>
        </p:txBody>
      </p:sp>
      <p:pic>
        <p:nvPicPr>
          <p:cNvPr id="5" name="Picture 4" descr="A picture containing text, outdoor, black, sign&#10;&#10;Description automatically generated">
            <a:extLst>
              <a:ext uri="{FF2B5EF4-FFF2-40B4-BE49-F238E27FC236}">
                <a16:creationId xmlns:a16="http://schemas.microsoft.com/office/drawing/2014/main" id="{A452F310-1DB9-5C8A-5CE9-41CC281C359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79460" y="925931"/>
            <a:ext cx="4730003" cy="4095285"/>
          </a:xfrm>
          <a:prstGeom prst="rect">
            <a:avLst/>
          </a:prstGeom>
        </p:spPr>
      </p:pic>
    </p:spTree>
    <p:extLst>
      <p:ext uri="{BB962C8B-B14F-4D97-AF65-F5344CB8AC3E}">
        <p14:creationId xmlns:p14="http://schemas.microsoft.com/office/powerpoint/2010/main" val="563862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B6ACF5-6581-A956-BFF4-1887AD51C62A}"/>
              </a:ext>
            </a:extLst>
          </p:cNvPr>
          <p:cNvSpPr>
            <a:spLocks noGrp="1"/>
          </p:cNvSpPr>
          <p:nvPr>
            <p:ph type="title"/>
          </p:nvPr>
        </p:nvSpPr>
        <p:spPr/>
        <p:txBody>
          <a:bodyPr/>
          <a:lstStyle/>
          <a:p>
            <a:pPr algn="ctr"/>
            <a:r>
              <a:rPr lang="en-US" sz="2000" dirty="0"/>
              <a:t>ISM Research: Culture Influences Outcomes Best When We Have…</a:t>
            </a:r>
          </a:p>
        </p:txBody>
      </p:sp>
      <p:sp>
        <p:nvSpPr>
          <p:cNvPr id="4" name="Text Placeholder 3">
            <a:extLst>
              <a:ext uri="{FF2B5EF4-FFF2-40B4-BE49-F238E27FC236}">
                <a16:creationId xmlns:a16="http://schemas.microsoft.com/office/drawing/2014/main" id="{0A18F487-95C4-6317-BE11-C4A2B84D40C1}"/>
              </a:ext>
            </a:extLst>
          </p:cNvPr>
          <p:cNvSpPr>
            <a:spLocks noGrp="1"/>
          </p:cNvSpPr>
          <p:nvPr>
            <p:ph type="body" idx="1"/>
          </p:nvPr>
        </p:nvSpPr>
        <p:spPr>
          <a:xfrm>
            <a:off x="328348" y="1200750"/>
            <a:ext cx="8481115" cy="3514641"/>
          </a:xfrm>
        </p:spPr>
        <p:txBody>
          <a:bodyPr/>
          <a:lstStyle/>
          <a:p>
            <a:endParaRPr lang="en-US" dirty="0"/>
          </a:p>
        </p:txBody>
      </p:sp>
      <p:graphicFrame>
        <p:nvGraphicFramePr>
          <p:cNvPr id="6" name="Diagram 5">
            <a:extLst>
              <a:ext uri="{FF2B5EF4-FFF2-40B4-BE49-F238E27FC236}">
                <a16:creationId xmlns:a16="http://schemas.microsoft.com/office/drawing/2014/main" id="{473A4CBB-FD7F-8513-F0BA-477B34EAAD40}"/>
              </a:ext>
            </a:extLst>
          </p:cNvPr>
          <p:cNvGraphicFramePr/>
          <p:nvPr>
            <p:extLst>
              <p:ext uri="{D42A27DB-BD31-4B8C-83A1-F6EECF244321}">
                <p14:modId xmlns:p14="http://schemas.microsoft.com/office/powerpoint/2010/main" val="1623396513"/>
              </p:ext>
            </p:extLst>
          </p:nvPr>
        </p:nvGraphicFramePr>
        <p:xfrm>
          <a:off x="328348" y="946517"/>
          <a:ext cx="8481114" cy="4023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592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2"/>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 dirty="0"/>
              <a:t>Leadership &amp; School Culture</a:t>
            </a:r>
            <a:endParaRPr dirty="0"/>
          </a:p>
        </p:txBody>
      </p:sp>
      <p:sp>
        <p:nvSpPr>
          <p:cNvPr id="58" name="Google Shape;58;p22"/>
          <p:cNvSpPr txBox="1">
            <a:spLocks noGrp="1"/>
          </p:cNvSpPr>
          <p:nvPr>
            <p:ph type="body" idx="1"/>
          </p:nvPr>
        </p:nvSpPr>
        <p:spPr>
          <a:xfrm>
            <a:off x="328348" y="1150144"/>
            <a:ext cx="4722623" cy="3412712"/>
          </a:xfrm>
          <a:prstGeom prst="rect">
            <a:avLst/>
          </a:prstGeom>
          <a:noFill/>
          <a:ln>
            <a:noFill/>
          </a:ln>
        </p:spPr>
        <p:txBody>
          <a:bodyPr spcFirstLastPara="1" wrap="square" lIns="91425" tIns="45700" rIns="91425" bIns="45700" anchor="t" anchorCtr="0">
            <a:noAutofit/>
          </a:bodyPr>
          <a:lstStyle/>
          <a:p>
            <a:pPr marL="514350" lvl="0" indent="-514350" algn="l" rtl="0">
              <a:lnSpc>
                <a:spcPct val="150000"/>
              </a:lnSpc>
              <a:spcBef>
                <a:spcPts val="400"/>
              </a:spcBef>
              <a:spcAft>
                <a:spcPts val="0"/>
              </a:spcAft>
              <a:buSzPts val="2000"/>
              <a:buAutoNum type="romanUcPeriod"/>
            </a:pPr>
            <a:r>
              <a:rPr lang="en" sz="1800" b="1" dirty="0">
                <a:latin typeface="Abadi" panose="020B0604020202020204" pitchFamily="34" charset="0"/>
              </a:rPr>
              <a:t>Why Culture Matters</a:t>
            </a:r>
          </a:p>
          <a:p>
            <a:pPr marL="514350" lvl="0" indent="-514350" algn="l" rtl="0">
              <a:spcBef>
                <a:spcPts val="400"/>
              </a:spcBef>
              <a:spcAft>
                <a:spcPts val="0"/>
              </a:spcAft>
              <a:buSzPts val="2000"/>
              <a:buAutoNum type="romanUcPeriod"/>
            </a:pPr>
            <a:r>
              <a:rPr lang="en-US" sz="1800" b="1" dirty="0">
                <a:latin typeface="Abadi" panose="020B0604020202020204" pitchFamily="34" charset="0"/>
              </a:rPr>
              <a:t>Board Culture &amp; The Effects on Our Schools (and Us!!!)</a:t>
            </a:r>
          </a:p>
          <a:p>
            <a:pPr marL="514350" lvl="0" indent="-514350" algn="l" rtl="0">
              <a:spcBef>
                <a:spcPts val="400"/>
              </a:spcBef>
              <a:spcAft>
                <a:spcPts val="0"/>
              </a:spcAft>
              <a:buSzPts val="2000"/>
              <a:buAutoNum type="romanUcPeriod"/>
            </a:pPr>
            <a:r>
              <a:rPr lang="en-US" sz="1800" b="1" dirty="0">
                <a:latin typeface="Abadi" panose="020B0604020202020204" pitchFamily="34" charset="0"/>
              </a:rPr>
              <a:t>Parents: They’re Not All Crazy; It Just Feels That Way!</a:t>
            </a:r>
          </a:p>
          <a:p>
            <a:pPr marL="514350" lvl="0" indent="-514350" algn="l" rtl="0">
              <a:lnSpc>
                <a:spcPct val="150000"/>
              </a:lnSpc>
              <a:spcBef>
                <a:spcPts val="400"/>
              </a:spcBef>
              <a:spcAft>
                <a:spcPts val="0"/>
              </a:spcAft>
              <a:buSzPts val="2000"/>
              <a:buAutoNum type="romanUcPeriod"/>
            </a:pPr>
            <a:r>
              <a:rPr lang="en-US" sz="1800" b="1" dirty="0">
                <a:latin typeface="Abadi" panose="020B0604020202020204" pitchFamily="34" charset="0"/>
              </a:rPr>
              <a:t>Faculty: We Better Pay Attention</a:t>
            </a:r>
          </a:p>
          <a:p>
            <a:pPr marL="514350" lvl="0" indent="-514350" algn="l" rtl="0">
              <a:lnSpc>
                <a:spcPct val="150000"/>
              </a:lnSpc>
              <a:spcBef>
                <a:spcPts val="400"/>
              </a:spcBef>
              <a:spcAft>
                <a:spcPts val="0"/>
              </a:spcAft>
              <a:buSzPts val="2000"/>
              <a:buAutoNum type="romanUcPeriod"/>
            </a:pPr>
            <a:r>
              <a:rPr lang="en-US" sz="1800" b="1" dirty="0">
                <a:latin typeface="Abadi" panose="020B0604020202020204" pitchFamily="34" charset="0"/>
              </a:rPr>
              <a:t>Students: How are They Doing? </a:t>
            </a:r>
          </a:p>
          <a:p>
            <a:pPr marL="514350" lvl="0" indent="-514350" algn="l" rtl="0">
              <a:lnSpc>
                <a:spcPct val="150000"/>
              </a:lnSpc>
              <a:spcBef>
                <a:spcPts val="400"/>
              </a:spcBef>
              <a:spcAft>
                <a:spcPts val="0"/>
              </a:spcAft>
              <a:buSzPts val="2000"/>
              <a:buAutoNum type="romanUcPeriod"/>
            </a:pPr>
            <a:r>
              <a:rPr lang="en-US" sz="1800" b="1" dirty="0">
                <a:latin typeface="Abadi" panose="020B0604020202020204" pitchFamily="34" charset="0"/>
              </a:rPr>
              <a:t>Heads: What We Can Do to Move Culture</a:t>
            </a:r>
            <a:endParaRPr sz="1800" b="1" dirty="0">
              <a:latin typeface="Abadi" panose="020B0604020202020204" pitchFamily="34" charset="0"/>
            </a:endParaRPr>
          </a:p>
          <a:p>
            <a:pPr marL="0" lvl="0" indent="0" algn="l" rtl="0">
              <a:lnSpc>
                <a:spcPct val="100000"/>
              </a:lnSpc>
              <a:spcBef>
                <a:spcPts val="400"/>
              </a:spcBef>
              <a:spcAft>
                <a:spcPts val="0"/>
              </a:spcAft>
              <a:buSzPts val="2000"/>
              <a:buNone/>
            </a:pPr>
            <a:endParaRPr dirty="0"/>
          </a:p>
          <a:p>
            <a:pPr marL="457200" marR="0" lvl="0" indent="-228600" algn="l" rtl="0">
              <a:lnSpc>
                <a:spcPct val="100000"/>
              </a:lnSpc>
              <a:spcBef>
                <a:spcPts val="400"/>
              </a:spcBef>
              <a:spcAft>
                <a:spcPts val="0"/>
              </a:spcAft>
              <a:buClr>
                <a:schemeClr val="dk1"/>
              </a:buClr>
              <a:buSzPts val="2000"/>
              <a:buFont typeface="Arial"/>
              <a:buNone/>
            </a:pPr>
            <a:endParaRPr dirty="0"/>
          </a:p>
        </p:txBody>
      </p:sp>
      <p:pic>
        <p:nvPicPr>
          <p:cNvPr id="3" name="Picture 2" descr="A picture containing background pattern&#10;&#10;Description automatically generated">
            <a:extLst>
              <a:ext uri="{FF2B5EF4-FFF2-40B4-BE49-F238E27FC236}">
                <a16:creationId xmlns:a16="http://schemas.microsoft.com/office/drawing/2014/main" id="{3CEBD3C3-D543-6B27-2EE3-3A5AA4AD34D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36330" y="900112"/>
            <a:ext cx="3757613" cy="3343275"/>
          </a:xfrm>
          <a:prstGeom prst="rect">
            <a:avLst/>
          </a:prstGeom>
        </p:spPr>
      </p:pic>
      <p:sp>
        <p:nvSpPr>
          <p:cNvPr id="4" name="TextBox 3">
            <a:extLst>
              <a:ext uri="{FF2B5EF4-FFF2-40B4-BE49-F238E27FC236}">
                <a16:creationId xmlns:a16="http://schemas.microsoft.com/office/drawing/2014/main" id="{680F1887-0148-6ABA-AF14-3E8D543E978F}"/>
              </a:ext>
            </a:extLst>
          </p:cNvPr>
          <p:cNvSpPr txBox="1"/>
          <p:nvPr/>
        </p:nvSpPr>
        <p:spPr>
          <a:xfrm>
            <a:off x="4936330" y="4243387"/>
            <a:ext cx="3757613" cy="230832"/>
          </a:xfrm>
          <a:prstGeom prst="rect">
            <a:avLst/>
          </a:prstGeom>
          <a:noFill/>
        </p:spPr>
        <p:txBody>
          <a:bodyPr wrap="square" rtlCol="0">
            <a:spAutoFit/>
          </a:bodyPr>
          <a:lstStyle/>
          <a:p>
            <a:r>
              <a:rPr lang="en-US" sz="900" dirty="0">
                <a:hlinkClick r:id="rId4" tooltip="https://www.peoplematters.in/article/culture/why-defining-an-organizational-culture-is-a-must-16575"/>
              </a:rPr>
              <a:t>This Photo</a:t>
            </a:r>
            <a:r>
              <a:rPr lang="en-US" sz="900" dirty="0"/>
              <a:t> by Unknown Author is licensed under </a:t>
            </a:r>
            <a:r>
              <a:rPr lang="en-US" sz="900" dirty="0">
                <a:hlinkClick r:id="rId5" tooltip="https://creativecommons.org/licenses/by-nc-sa/3.0/"/>
              </a:rPr>
              <a:t>CC BY-SA-NC</a:t>
            </a:r>
            <a:endParaRPr lang="en-US" sz="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5"/>
          <p:cNvSpPr txBox="1">
            <a:spLocks noGrp="1"/>
          </p:cNvSpPr>
          <p:nvPr>
            <p:ph type="body" idx="1"/>
          </p:nvPr>
        </p:nvSpPr>
        <p:spPr>
          <a:xfrm>
            <a:off x="1" y="270128"/>
            <a:ext cx="9144000" cy="47171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3600"/>
              <a:buNone/>
            </a:pPr>
            <a:r>
              <a:rPr lang="en" sz="3600" dirty="0"/>
              <a:t>I. Why Culture Matters</a:t>
            </a:r>
            <a:endParaRPr dirty="0"/>
          </a:p>
        </p:txBody>
      </p:sp>
      <p:sp>
        <p:nvSpPr>
          <p:cNvPr id="66" name="Google Shape;66;p5"/>
          <p:cNvSpPr txBox="1"/>
          <p:nvPr/>
        </p:nvSpPr>
        <p:spPr>
          <a:xfrm>
            <a:off x="371475" y="934713"/>
            <a:ext cx="8053334" cy="383802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880"/>
              </a:spcBef>
              <a:spcAft>
                <a:spcPts val="0"/>
              </a:spcAft>
              <a:buClr>
                <a:schemeClr val="lt1"/>
              </a:buClr>
              <a:buSzPts val="4400"/>
              <a:buFont typeface="Arial"/>
              <a:buNone/>
            </a:pPr>
            <a:endParaRPr dirty="0"/>
          </a:p>
        </p:txBody>
      </p:sp>
      <p:pic>
        <p:nvPicPr>
          <p:cNvPr id="3" name="Picture 2" descr="A group of people smiling&#10;&#10;Description automatically generated with low confidence">
            <a:extLst>
              <a:ext uri="{FF2B5EF4-FFF2-40B4-BE49-F238E27FC236}">
                <a16:creationId xmlns:a16="http://schemas.microsoft.com/office/drawing/2014/main" id="{022073A8-0D2F-6238-6EE4-A0E355BAD18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191" y="934714"/>
            <a:ext cx="7705618" cy="4093369"/>
          </a:xfrm>
          <a:prstGeom prst="rect">
            <a:avLst/>
          </a:prstGeom>
        </p:spPr>
      </p:pic>
      <p:sp>
        <p:nvSpPr>
          <p:cNvPr id="4" name="TextBox 3">
            <a:extLst>
              <a:ext uri="{FF2B5EF4-FFF2-40B4-BE49-F238E27FC236}">
                <a16:creationId xmlns:a16="http://schemas.microsoft.com/office/drawing/2014/main" id="{7FA9AA8D-22C7-DFD6-A1A5-5A1D07B56ED4}"/>
              </a:ext>
            </a:extLst>
          </p:cNvPr>
          <p:cNvSpPr txBox="1"/>
          <p:nvPr/>
        </p:nvSpPr>
        <p:spPr>
          <a:xfrm>
            <a:off x="719191" y="5028084"/>
            <a:ext cx="7705618" cy="230832"/>
          </a:xfrm>
          <a:prstGeom prst="rect">
            <a:avLst/>
          </a:prstGeom>
          <a:noFill/>
        </p:spPr>
        <p:txBody>
          <a:bodyPr wrap="square" rtlCol="0">
            <a:spAutoFit/>
          </a:bodyPr>
          <a:lstStyle/>
          <a:p>
            <a:r>
              <a:rPr lang="en-US" sz="900" dirty="0">
                <a:hlinkClick r:id="rId4" tooltip="https://ecovillage.org/our-work/education/gen-trainings/traumatransformation/children-smiling-in-a-huddle/"/>
              </a:rPr>
              <a:t>This Photo</a:t>
            </a:r>
            <a:r>
              <a:rPr lang="en-US" sz="900" dirty="0"/>
              <a:t> by Unknown Author is licensed under </a:t>
            </a:r>
            <a:r>
              <a:rPr lang="en-US" sz="900" dirty="0">
                <a:hlinkClick r:id="rId5" tooltip="https://creativecommons.org/licenses/by-nc-sa/3.0/"/>
              </a:rPr>
              <a:t>CC BY-SA-NC</a:t>
            </a:r>
            <a:endParaRPr lang="en-US"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2"/>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 dirty="0"/>
              <a:t>Why Culture Matters…It’s Who We Are!</a:t>
            </a:r>
            <a:endParaRPr dirty="0"/>
          </a:p>
        </p:txBody>
      </p:sp>
      <p:sp>
        <p:nvSpPr>
          <p:cNvPr id="58" name="Google Shape;58;p22"/>
          <p:cNvSpPr txBox="1">
            <a:spLocks noGrp="1"/>
          </p:cNvSpPr>
          <p:nvPr>
            <p:ph type="body" idx="1"/>
          </p:nvPr>
        </p:nvSpPr>
        <p:spPr>
          <a:xfrm>
            <a:off x="328348" y="1048215"/>
            <a:ext cx="4722623" cy="351464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2000"/>
              <a:buNone/>
            </a:pPr>
            <a:r>
              <a:rPr lang="en-US" sz="1400" b="1" dirty="0">
                <a:latin typeface="Aharoni" panose="02010803020104030203" pitchFamily="2" charset="-79"/>
                <a:cs typeface="Aharoni" panose="02010803020104030203" pitchFamily="2" charset="-79"/>
              </a:rPr>
              <a:t>Our School is a </a:t>
            </a:r>
            <a:r>
              <a:rPr lang="en-US" sz="1400" dirty="0">
                <a:latin typeface="Aharoni" panose="02010803020104030203" pitchFamily="2" charset="-79"/>
                <a:cs typeface="Aharoni" panose="02010803020104030203" pitchFamily="2" charset="-79"/>
              </a:rPr>
              <a:t>“</a:t>
            </a:r>
            <a:r>
              <a:rPr lang="en-US" sz="1400" b="0" i="0" dirty="0">
                <a:solidFill>
                  <a:srgbClr val="5B5B5B"/>
                </a:solidFill>
                <a:effectLst/>
                <a:latin typeface="Aharoni" panose="02010803020104030203" pitchFamily="2" charset="-79"/>
                <a:cs typeface="Aharoni" panose="02010803020104030203" pitchFamily="2" charset="-79"/>
              </a:rPr>
              <a:t>vibrant, inclusive learning community filled with students and teachers who are curious, intelligent, creative, determined and kind.”</a:t>
            </a:r>
          </a:p>
          <a:p>
            <a:pPr marL="0" indent="0"/>
            <a:endParaRPr lang="en-US" sz="1400" b="0" i="0" dirty="0">
              <a:solidFill>
                <a:srgbClr val="000000"/>
              </a:solidFill>
              <a:effectLst/>
              <a:latin typeface="Times" panose="02020603050405020304" pitchFamily="18" charset="0"/>
            </a:endParaRPr>
          </a:p>
          <a:p>
            <a:pPr marL="0" indent="0"/>
            <a:r>
              <a:rPr lang="en-US" sz="1400" b="0" i="0" dirty="0">
                <a:solidFill>
                  <a:srgbClr val="000000"/>
                </a:solidFill>
                <a:effectLst/>
                <a:latin typeface="Times" panose="02020603050405020304" pitchFamily="18" charset="0"/>
              </a:rPr>
              <a:t>We foster this personal growth with focus on these four adopted virtues as points of emphasis: </a:t>
            </a:r>
            <a:r>
              <a:rPr lang="en-US" sz="1400" b="1" i="0" dirty="0">
                <a:solidFill>
                  <a:srgbClr val="000000"/>
                </a:solidFill>
                <a:effectLst/>
                <a:latin typeface="Times" panose="02020603050405020304" pitchFamily="18" charset="0"/>
              </a:rPr>
              <a:t>respect, compassion, courage, </a:t>
            </a:r>
            <a:r>
              <a:rPr lang="en-US" sz="1400" b="0" i="0" dirty="0">
                <a:solidFill>
                  <a:srgbClr val="000000"/>
                </a:solidFill>
                <a:effectLst/>
                <a:latin typeface="Times" panose="02020603050405020304" pitchFamily="18" charset="0"/>
              </a:rPr>
              <a:t>and</a:t>
            </a:r>
            <a:r>
              <a:rPr lang="en-US" sz="1400" b="1" i="0" dirty="0">
                <a:solidFill>
                  <a:srgbClr val="000000"/>
                </a:solidFill>
                <a:effectLst/>
                <a:latin typeface="Times" panose="02020603050405020304" pitchFamily="18" charset="0"/>
              </a:rPr>
              <a:t> integrity.</a:t>
            </a:r>
          </a:p>
          <a:p>
            <a:pPr marL="0" indent="0"/>
            <a:endParaRPr lang="en-US" sz="1400" b="1" i="0" dirty="0">
              <a:solidFill>
                <a:srgbClr val="000000"/>
              </a:solidFill>
              <a:effectLst/>
              <a:latin typeface="Times" panose="02020603050405020304" pitchFamily="18" charset="0"/>
            </a:endParaRPr>
          </a:p>
          <a:p>
            <a:pPr marL="0" indent="0"/>
            <a:r>
              <a:rPr lang="en-US" sz="1400" b="1" i="0" dirty="0">
                <a:solidFill>
                  <a:srgbClr val="000000"/>
                </a:solidFill>
                <a:effectLst/>
                <a:latin typeface="Times" panose="02020603050405020304" pitchFamily="18" charset="0"/>
              </a:rPr>
              <a:t>“The campus is awesome; the views are great; even the food is pretty good…but what makes our school great </a:t>
            </a:r>
            <a:r>
              <a:rPr lang="en-US" sz="1400" b="1" dirty="0">
                <a:solidFill>
                  <a:srgbClr val="000000"/>
                </a:solidFill>
                <a:latin typeface="Times" panose="02020603050405020304" pitchFamily="18" charset="0"/>
              </a:rPr>
              <a:t>are</a:t>
            </a:r>
            <a:r>
              <a:rPr lang="en-US" sz="1400" b="1" i="0" dirty="0">
                <a:solidFill>
                  <a:srgbClr val="000000"/>
                </a:solidFill>
                <a:effectLst/>
                <a:latin typeface="Times" panose="02020603050405020304" pitchFamily="18" charset="0"/>
              </a:rPr>
              <a:t> the teachers.”</a:t>
            </a:r>
          </a:p>
          <a:p>
            <a:pPr marL="0" indent="0"/>
            <a:endParaRPr lang="en-US" sz="1200" b="0" i="0" dirty="0">
              <a:solidFill>
                <a:srgbClr val="02416A"/>
              </a:solidFill>
              <a:effectLst/>
              <a:latin typeface="Merriweather-Regular"/>
            </a:endParaRPr>
          </a:p>
          <a:p>
            <a:pPr marL="0" indent="0"/>
            <a:r>
              <a:rPr lang="en-US" sz="1200" b="0" i="1" dirty="0">
                <a:solidFill>
                  <a:srgbClr val="02416A"/>
                </a:solidFill>
                <a:effectLst/>
                <a:latin typeface="Merriweather-Regular"/>
              </a:rPr>
              <a:t>We are deliberately sized so that every student has our full attention. Students are known as individuals and celebrated in this community. Every student has the opportunity to be applauded, no matter their strength.</a:t>
            </a:r>
            <a:endParaRPr lang="en-US" sz="1400" b="1" i="1" dirty="0">
              <a:solidFill>
                <a:srgbClr val="000000"/>
              </a:solidFill>
              <a:effectLst/>
              <a:latin typeface="Times" panose="02020603050405020304" pitchFamily="18" charset="0"/>
            </a:endParaRPr>
          </a:p>
          <a:p>
            <a:pPr marL="0" indent="0"/>
            <a:endParaRPr lang="en-US" sz="1400" b="1" i="1" dirty="0">
              <a:solidFill>
                <a:srgbClr val="000000"/>
              </a:solidFill>
              <a:latin typeface="Times" panose="02020603050405020304" pitchFamily="18" charset="0"/>
            </a:endParaRPr>
          </a:p>
          <a:p>
            <a:pPr marL="0" indent="0"/>
            <a:endParaRPr lang="en-US" sz="1400" b="1" i="0" dirty="0">
              <a:solidFill>
                <a:srgbClr val="000000"/>
              </a:solidFill>
              <a:effectLst/>
              <a:latin typeface="Times" panose="02020603050405020304" pitchFamily="18" charset="0"/>
            </a:endParaRPr>
          </a:p>
          <a:p>
            <a:pPr marL="0" indent="0"/>
            <a:endParaRPr lang="en-US" sz="1400" b="1" dirty="0">
              <a:solidFill>
                <a:srgbClr val="000000"/>
              </a:solidFill>
              <a:latin typeface="Times" panose="02020603050405020304" pitchFamily="18" charset="0"/>
            </a:endParaRPr>
          </a:p>
          <a:p>
            <a:pPr marL="0" indent="0"/>
            <a:br>
              <a:rPr lang="en-US" sz="1400" dirty="0"/>
            </a:br>
            <a:r>
              <a:rPr lang="en-US" sz="1400" b="1" i="0" dirty="0">
                <a:solidFill>
                  <a:srgbClr val="000000"/>
                </a:solidFill>
                <a:effectLst/>
                <a:latin typeface="Times" panose="02020603050405020304" pitchFamily="18" charset="0"/>
              </a:rPr>
              <a:t> </a:t>
            </a:r>
            <a:endParaRPr lang="en-US" sz="1400" b="0" i="0" dirty="0">
              <a:solidFill>
                <a:srgbClr val="000000"/>
              </a:solidFill>
              <a:effectLst/>
              <a:latin typeface="Times" panose="02020603050405020304" pitchFamily="18" charset="0"/>
            </a:endParaRPr>
          </a:p>
          <a:p>
            <a:pPr marL="0" lvl="0" indent="0" algn="l" rtl="0">
              <a:lnSpc>
                <a:spcPct val="100000"/>
              </a:lnSpc>
              <a:spcBef>
                <a:spcPts val="400"/>
              </a:spcBef>
              <a:spcAft>
                <a:spcPts val="0"/>
              </a:spcAft>
              <a:buSzPts val="2000"/>
              <a:buNone/>
            </a:pPr>
            <a:endParaRPr lang="en-US" sz="1600" dirty="0">
              <a:solidFill>
                <a:srgbClr val="5B5B5B"/>
              </a:solidFill>
              <a:latin typeface="Aharoni" panose="02010803020104030203" pitchFamily="2" charset="-79"/>
              <a:cs typeface="Aharoni" panose="02010803020104030203" pitchFamily="2" charset="-79"/>
            </a:endParaRPr>
          </a:p>
          <a:p>
            <a:pPr marL="0" lvl="0" indent="0" algn="l" rtl="0">
              <a:lnSpc>
                <a:spcPct val="100000"/>
              </a:lnSpc>
              <a:spcBef>
                <a:spcPts val="400"/>
              </a:spcBef>
              <a:spcAft>
                <a:spcPts val="0"/>
              </a:spcAft>
              <a:buSzPts val="2000"/>
              <a:buNone/>
            </a:pPr>
            <a:endParaRPr sz="1600" dirty="0">
              <a:latin typeface="Aharoni" panose="02010803020104030203" pitchFamily="2" charset="-79"/>
              <a:cs typeface="Aharoni" panose="02010803020104030203" pitchFamily="2" charset="-79"/>
            </a:endParaRPr>
          </a:p>
        </p:txBody>
      </p:sp>
      <p:pic>
        <p:nvPicPr>
          <p:cNvPr id="5" name="Picture 4" descr="A person showing a person something on the computer&#10;&#10;Description automatically generated with medium confidence">
            <a:extLst>
              <a:ext uri="{FF2B5EF4-FFF2-40B4-BE49-F238E27FC236}">
                <a16:creationId xmlns:a16="http://schemas.microsoft.com/office/drawing/2014/main" id="{78726825-5918-7656-FBA5-3B80425BE02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07781" y="1048215"/>
            <a:ext cx="3701682" cy="3211257"/>
          </a:xfrm>
          <a:prstGeom prst="rect">
            <a:avLst/>
          </a:prstGeom>
        </p:spPr>
      </p:pic>
      <p:sp>
        <p:nvSpPr>
          <p:cNvPr id="6" name="TextBox 5">
            <a:extLst>
              <a:ext uri="{FF2B5EF4-FFF2-40B4-BE49-F238E27FC236}">
                <a16:creationId xmlns:a16="http://schemas.microsoft.com/office/drawing/2014/main" id="{DD4C1804-4C5F-90B1-B7CD-99970C2AACEB}"/>
              </a:ext>
            </a:extLst>
          </p:cNvPr>
          <p:cNvSpPr txBox="1"/>
          <p:nvPr/>
        </p:nvSpPr>
        <p:spPr>
          <a:xfrm>
            <a:off x="5107781" y="3481562"/>
            <a:ext cx="3701682" cy="230832"/>
          </a:xfrm>
          <a:prstGeom prst="rect">
            <a:avLst/>
          </a:prstGeom>
          <a:noFill/>
        </p:spPr>
        <p:txBody>
          <a:bodyPr wrap="square" rtlCol="0">
            <a:spAutoFit/>
          </a:bodyPr>
          <a:lstStyle/>
          <a:p>
            <a:r>
              <a:rPr lang="en-US" sz="900" dirty="0">
                <a:hlinkClick r:id="rId4" tooltip="https://pursuit.unimelb.edu.au/articles/what-does-a-great-teacher-look-like"/>
              </a:rPr>
              <a:t>This Photo</a:t>
            </a:r>
            <a:r>
              <a:rPr lang="en-US" sz="900" dirty="0"/>
              <a:t> by Unknown Author is licensed under </a:t>
            </a:r>
            <a:r>
              <a:rPr lang="en-US" sz="900" dirty="0">
                <a:hlinkClick r:id="rId5" tooltip="https://creativecommons.org/licenses/by-nd/3.0/"/>
              </a:rPr>
              <a:t>CC BY-ND</a:t>
            </a:r>
            <a:endParaRPr lang="en-US" sz="900" dirty="0"/>
          </a:p>
        </p:txBody>
      </p:sp>
    </p:spTree>
    <p:extLst>
      <p:ext uri="{BB962C8B-B14F-4D97-AF65-F5344CB8AC3E}">
        <p14:creationId xmlns:p14="http://schemas.microsoft.com/office/powerpoint/2010/main" val="4222331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BF8A6-CA65-FD90-B71D-88308A692BE3}"/>
              </a:ext>
            </a:extLst>
          </p:cNvPr>
          <p:cNvSpPr>
            <a:spLocks noGrp="1"/>
          </p:cNvSpPr>
          <p:nvPr>
            <p:ph type="title"/>
          </p:nvPr>
        </p:nvSpPr>
        <p:spPr/>
        <p:txBody>
          <a:bodyPr/>
          <a:lstStyle/>
          <a:p>
            <a:r>
              <a:rPr lang="en-US" dirty="0"/>
              <a:t>Why Culture Matters…Intentionality</a:t>
            </a:r>
          </a:p>
        </p:txBody>
      </p:sp>
      <p:sp>
        <p:nvSpPr>
          <p:cNvPr id="3" name="Text Placeholder 2">
            <a:extLst>
              <a:ext uri="{FF2B5EF4-FFF2-40B4-BE49-F238E27FC236}">
                <a16:creationId xmlns:a16="http://schemas.microsoft.com/office/drawing/2014/main" id="{0D9E1D41-968C-ED53-8CC9-0DFEA3D09F9C}"/>
              </a:ext>
            </a:extLst>
          </p:cNvPr>
          <p:cNvSpPr>
            <a:spLocks noGrp="1"/>
          </p:cNvSpPr>
          <p:nvPr>
            <p:ph type="body" idx="1"/>
          </p:nvPr>
        </p:nvSpPr>
        <p:spPr>
          <a:xfrm>
            <a:off x="328349" y="1048215"/>
            <a:ext cx="3450696" cy="3514641"/>
          </a:xfrm>
        </p:spPr>
        <p:txBody>
          <a:bodyPr/>
          <a:lstStyle/>
          <a:p>
            <a:r>
              <a:rPr lang="en-US" i="1" dirty="0"/>
              <a:t>“If we’re not intentional about culture, another culture will show up!”</a:t>
            </a:r>
          </a:p>
          <a:p>
            <a:r>
              <a:rPr lang="en-US" i="1" dirty="0"/>
              <a:t>	</a:t>
            </a:r>
          </a:p>
          <a:p>
            <a:r>
              <a:rPr lang="en-US" i="1" dirty="0"/>
              <a:t>John Burton</a:t>
            </a:r>
          </a:p>
          <a:p>
            <a:r>
              <a:rPr lang="en-US" i="1" dirty="0"/>
              <a:t>1972 US Olympian; President, Burton Executive Leadership</a:t>
            </a:r>
          </a:p>
        </p:txBody>
      </p:sp>
      <p:pic>
        <p:nvPicPr>
          <p:cNvPr id="5" name="Picture 4" descr="Text&#10;&#10;Description automatically generated">
            <a:extLst>
              <a:ext uri="{FF2B5EF4-FFF2-40B4-BE49-F238E27FC236}">
                <a16:creationId xmlns:a16="http://schemas.microsoft.com/office/drawing/2014/main" id="{FF7D7569-4B52-0739-7662-3C85B400B9C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21994" y="1214438"/>
            <a:ext cx="4011666" cy="3093243"/>
          </a:xfrm>
          <a:prstGeom prst="rect">
            <a:avLst/>
          </a:prstGeom>
        </p:spPr>
      </p:pic>
      <p:sp>
        <p:nvSpPr>
          <p:cNvPr id="6" name="TextBox 5">
            <a:extLst>
              <a:ext uri="{FF2B5EF4-FFF2-40B4-BE49-F238E27FC236}">
                <a16:creationId xmlns:a16="http://schemas.microsoft.com/office/drawing/2014/main" id="{AE76905C-7F85-04BE-B732-D71C83292018}"/>
              </a:ext>
            </a:extLst>
          </p:cNvPr>
          <p:cNvSpPr txBox="1"/>
          <p:nvPr/>
        </p:nvSpPr>
        <p:spPr>
          <a:xfrm>
            <a:off x="4521994" y="5143500"/>
            <a:ext cx="4011666" cy="230832"/>
          </a:xfrm>
          <a:prstGeom prst="rect">
            <a:avLst/>
          </a:prstGeom>
          <a:noFill/>
        </p:spPr>
        <p:txBody>
          <a:bodyPr wrap="square" rtlCol="0">
            <a:spAutoFit/>
          </a:bodyPr>
          <a:lstStyle/>
          <a:p>
            <a:r>
              <a:rPr lang="en-US" sz="900">
                <a:hlinkClick r:id="rId3" tooltip="https://www.tdktalks.com/workplace-culture-grows-personal-culture/"/>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27302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2"/>
          <p:cNvSpPr txBox="1">
            <a:spLocks noGrp="1"/>
          </p:cNvSpPr>
          <p:nvPr>
            <p:ph type="title"/>
          </p:nvPr>
        </p:nvSpPr>
        <p:spPr>
          <a:xfrm>
            <a:off x="328348" y="250031"/>
            <a:ext cx="7258315" cy="67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 dirty="0"/>
              <a:t>Why Culture Matters…It’s Part of Our Value Proposition…A “Differentiator” </a:t>
            </a:r>
            <a:endParaRPr dirty="0"/>
          </a:p>
        </p:txBody>
      </p:sp>
      <p:sp>
        <p:nvSpPr>
          <p:cNvPr id="58" name="Google Shape;58;p22"/>
          <p:cNvSpPr txBox="1">
            <a:spLocks noGrp="1"/>
          </p:cNvSpPr>
          <p:nvPr>
            <p:ph type="body" idx="1"/>
          </p:nvPr>
        </p:nvSpPr>
        <p:spPr>
          <a:xfrm>
            <a:off x="328348" y="1351599"/>
            <a:ext cx="4722623" cy="32112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2000"/>
              <a:buNone/>
            </a:pPr>
            <a:endParaRPr lang="en-US" sz="1400" b="1" i="1" dirty="0">
              <a:solidFill>
                <a:srgbClr val="000000"/>
              </a:solidFill>
              <a:effectLst/>
              <a:latin typeface="Times" panose="02020603050405020304" pitchFamily="18" charset="0"/>
            </a:endParaRPr>
          </a:p>
          <a:p>
            <a:pPr marL="0" indent="0"/>
            <a:endParaRPr lang="en-US" sz="1400" b="1" i="1" dirty="0">
              <a:solidFill>
                <a:srgbClr val="000000"/>
              </a:solidFill>
              <a:latin typeface="Times" panose="02020603050405020304" pitchFamily="18" charset="0"/>
            </a:endParaRPr>
          </a:p>
          <a:p>
            <a:pPr marL="0" indent="0"/>
            <a:endParaRPr lang="en-US" sz="1400" b="1" i="0" dirty="0">
              <a:solidFill>
                <a:srgbClr val="000000"/>
              </a:solidFill>
              <a:effectLst/>
              <a:latin typeface="Times" panose="02020603050405020304" pitchFamily="18" charset="0"/>
            </a:endParaRPr>
          </a:p>
          <a:p>
            <a:pPr marL="0" indent="0"/>
            <a:endParaRPr lang="en-US" sz="1400" b="1" dirty="0">
              <a:solidFill>
                <a:srgbClr val="000000"/>
              </a:solidFill>
              <a:latin typeface="Times" panose="02020603050405020304" pitchFamily="18" charset="0"/>
            </a:endParaRPr>
          </a:p>
          <a:p>
            <a:pPr marL="0" indent="0"/>
            <a:br>
              <a:rPr lang="en-US" sz="1400" dirty="0"/>
            </a:br>
            <a:r>
              <a:rPr lang="en-US" sz="1400" b="1" i="0" dirty="0">
                <a:solidFill>
                  <a:srgbClr val="000000"/>
                </a:solidFill>
                <a:effectLst/>
                <a:latin typeface="Times" panose="02020603050405020304" pitchFamily="18" charset="0"/>
              </a:rPr>
              <a:t> </a:t>
            </a:r>
            <a:endParaRPr lang="en-US" sz="1400" b="0" i="0" dirty="0">
              <a:solidFill>
                <a:srgbClr val="000000"/>
              </a:solidFill>
              <a:effectLst/>
              <a:latin typeface="Times" panose="02020603050405020304" pitchFamily="18" charset="0"/>
            </a:endParaRPr>
          </a:p>
          <a:p>
            <a:pPr marL="0" lvl="0" indent="0" algn="l" rtl="0">
              <a:lnSpc>
                <a:spcPct val="100000"/>
              </a:lnSpc>
              <a:spcBef>
                <a:spcPts val="400"/>
              </a:spcBef>
              <a:spcAft>
                <a:spcPts val="0"/>
              </a:spcAft>
              <a:buSzPts val="2000"/>
              <a:buNone/>
            </a:pPr>
            <a:endParaRPr lang="en-US" sz="1600" dirty="0">
              <a:solidFill>
                <a:srgbClr val="5B5B5B"/>
              </a:solidFill>
              <a:latin typeface="Aharoni" panose="02010803020104030203" pitchFamily="2" charset="-79"/>
              <a:cs typeface="Aharoni" panose="02010803020104030203" pitchFamily="2" charset="-79"/>
            </a:endParaRPr>
          </a:p>
          <a:p>
            <a:pPr marL="0" lvl="0" indent="0" algn="l" rtl="0">
              <a:lnSpc>
                <a:spcPct val="100000"/>
              </a:lnSpc>
              <a:spcBef>
                <a:spcPts val="400"/>
              </a:spcBef>
              <a:spcAft>
                <a:spcPts val="0"/>
              </a:spcAft>
              <a:buSzPts val="2000"/>
              <a:buNone/>
            </a:pPr>
            <a:endParaRPr sz="1600" dirty="0">
              <a:latin typeface="Aharoni" panose="02010803020104030203" pitchFamily="2" charset="-79"/>
              <a:cs typeface="Aharoni" panose="02010803020104030203" pitchFamily="2" charset="-79"/>
            </a:endParaRPr>
          </a:p>
        </p:txBody>
      </p:sp>
      <p:pic>
        <p:nvPicPr>
          <p:cNvPr id="3" name="Picture 2" descr="A picture containing toy&#10;&#10;Description automatically generated">
            <a:extLst>
              <a:ext uri="{FF2B5EF4-FFF2-40B4-BE49-F238E27FC236}">
                <a16:creationId xmlns:a16="http://schemas.microsoft.com/office/drawing/2014/main" id="{95D0D9E6-46B3-85A8-4B3C-8E12ADACB9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221582"/>
            <a:ext cx="9036844" cy="3571874"/>
          </a:xfrm>
          <a:prstGeom prst="rect">
            <a:avLst/>
          </a:prstGeom>
        </p:spPr>
      </p:pic>
      <p:sp>
        <p:nvSpPr>
          <p:cNvPr id="4" name="TextBox 3">
            <a:extLst>
              <a:ext uri="{FF2B5EF4-FFF2-40B4-BE49-F238E27FC236}">
                <a16:creationId xmlns:a16="http://schemas.microsoft.com/office/drawing/2014/main" id="{24BF6497-5799-489D-35B7-3E9CB1094873}"/>
              </a:ext>
            </a:extLst>
          </p:cNvPr>
          <p:cNvSpPr txBox="1"/>
          <p:nvPr/>
        </p:nvSpPr>
        <p:spPr>
          <a:xfrm>
            <a:off x="0" y="5143500"/>
            <a:ext cx="4972050" cy="230832"/>
          </a:xfrm>
          <a:prstGeom prst="rect">
            <a:avLst/>
          </a:prstGeom>
          <a:noFill/>
        </p:spPr>
        <p:txBody>
          <a:bodyPr wrap="square" rtlCol="0">
            <a:spAutoFit/>
          </a:bodyPr>
          <a:lstStyle/>
          <a:p>
            <a:r>
              <a:rPr lang="en-US" sz="900">
                <a:hlinkClick r:id="rId4" tooltip="https://freepngimg.com/png/18447-team-work-png-image"/>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85434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2"/>
          <p:cNvSpPr txBox="1">
            <a:spLocks noGrp="1"/>
          </p:cNvSpPr>
          <p:nvPr>
            <p:ph type="title"/>
          </p:nvPr>
        </p:nvSpPr>
        <p:spPr>
          <a:xfrm>
            <a:off x="328348" y="250031"/>
            <a:ext cx="8481115" cy="11015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 dirty="0"/>
              <a:t>Why Culture Matters…</a:t>
            </a:r>
            <a:br>
              <a:rPr lang="en" dirty="0"/>
            </a:br>
            <a:r>
              <a:rPr lang="en" dirty="0"/>
              <a:t>Culture Helps Set Norms for Behaviors</a:t>
            </a:r>
            <a:endParaRPr dirty="0"/>
          </a:p>
        </p:txBody>
      </p:sp>
      <p:sp>
        <p:nvSpPr>
          <p:cNvPr id="58" name="Google Shape;58;p22"/>
          <p:cNvSpPr txBox="1">
            <a:spLocks noGrp="1"/>
          </p:cNvSpPr>
          <p:nvPr>
            <p:ph type="body" idx="1"/>
          </p:nvPr>
        </p:nvSpPr>
        <p:spPr>
          <a:xfrm>
            <a:off x="328348" y="1351599"/>
            <a:ext cx="4722623" cy="32112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2000"/>
              <a:buNone/>
            </a:pPr>
            <a:endParaRPr lang="en-US" sz="1400" b="1" i="1" dirty="0">
              <a:solidFill>
                <a:srgbClr val="000000"/>
              </a:solidFill>
              <a:effectLst/>
              <a:latin typeface="Times" panose="02020603050405020304" pitchFamily="18" charset="0"/>
            </a:endParaRPr>
          </a:p>
          <a:p>
            <a:pPr marL="0" indent="0"/>
            <a:endParaRPr lang="en-US" sz="1400" b="1" i="1" dirty="0">
              <a:solidFill>
                <a:srgbClr val="000000"/>
              </a:solidFill>
              <a:latin typeface="Times" panose="02020603050405020304" pitchFamily="18" charset="0"/>
            </a:endParaRPr>
          </a:p>
          <a:p>
            <a:pPr marL="0" indent="0"/>
            <a:endParaRPr lang="en-US" sz="1400" b="1" i="0" dirty="0">
              <a:solidFill>
                <a:srgbClr val="000000"/>
              </a:solidFill>
              <a:effectLst/>
              <a:latin typeface="Times" panose="02020603050405020304" pitchFamily="18" charset="0"/>
            </a:endParaRPr>
          </a:p>
          <a:p>
            <a:pPr marL="0" indent="0"/>
            <a:endParaRPr lang="en-US" sz="1400" b="1" dirty="0">
              <a:solidFill>
                <a:srgbClr val="000000"/>
              </a:solidFill>
              <a:latin typeface="Times" panose="02020603050405020304" pitchFamily="18" charset="0"/>
            </a:endParaRPr>
          </a:p>
          <a:p>
            <a:pPr marL="0" indent="0"/>
            <a:br>
              <a:rPr lang="en-US" sz="1400" dirty="0"/>
            </a:br>
            <a:r>
              <a:rPr lang="en-US" sz="1400" b="1" i="0" dirty="0">
                <a:solidFill>
                  <a:srgbClr val="000000"/>
                </a:solidFill>
                <a:effectLst/>
                <a:latin typeface="Times" panose="02020603050405020304" pitchFamily="18" charset="0"/>
              </a:rPr>
              <a:t> </a:t>
            </a:r>
            <a:endParaRPr lang="en-US" sz="1400" b="0" i="0" dirty="0">
              <a:solidFill>
                <a:srgbClr val="000000"/>
              </a:solidFill>
              <a:effectLst/>
              <a:latin typeface="Times" panose="02020603050405020304" pitchFamily="18" charset="0"/>
            </a:endParaRPr>
          </a:p>
          <a:p>
            <a:pPr marL="0" lvl="0" indent="0" algn="l" rtl="0">
              <a:lnSpc>
                <a:spcPct val="100000"/>
              </a:lnSpc>
              <a:spcBef>
                <a:spcPts val="400"/>
              </a:spcBef>
              <a:spcAft>
                <a:spcPts val="0"/>
              </a:spcAft>
              <a:buSzPts val="2000"/>
              <a:buNone/>
            </a:pPr>
            <a:endParaRPr lang="en-US" sz="1600" dirty="0">
              <a:solidFill>
                <a:srgbClr val="5B5B5B"/>
              </a:solidFill>
              <a:latin typeface="Aharoni" panose="02010803020104030203" pitchFamily="2" charset="-79"/>
              <a:cs typeface="Aharoni" panose="02010803020104030203" pitchFamily="2" charset="-79"/>
            </a:endParaRPr>
          </a:p>
          <a:p>
            <a:pPr marL="0" lvl="0" indent="0" algn="l" rtl="0">
              <a:lnSpc>
                <a:spcPct val="100000"/>
              </a:lnSpc>
              <a:spcBef>
                <a:spcPts val="400"/>
              </a:spcBef>
              <a:spcAft>
                <a:spcPts val="0"/>
              </a:spcAft>
              <a:buSzPts val="2000"/>
              <a:buNone/>
            </a:pPr>
            <a:endParaRPr sz="1600" dirty="0">
              <a:latin typeface="Aharoni" panose="02010803020104030203" pitchFamily="2" charset="-79"/>
              <a:cs typeface="Aharoni" panose="02010803020104030203" pitchFamily="2" charset="-79"/>
            </a:endParaRPr>
          </a:p>
        </p:txBody>
      </p:sp>
      <p:pic>
        <p:nvPicPr>
          <p:cNvPr id="11" name="Picture 10" descr="A group of people shaking hands&#10;&#10;Description automatically generated with low confidence">
            <a:extLst>
              <a:ext uri="{FF2B5EF4-FFF2-40B4-BE49-F238E27FC236}">
                <a16:creationId xmlns:a16="http://schemas.microsoft.com/office/drawing/2014/main" id="{7513BEB7-3D39-66B0-13B3-5CF8ACD473A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011423" y="1530857"/>
            <a:ext cx="3128119" cy="3154331"/>
          </a:xfrm>
          <a:prstGeom prst="rect">
            <a:avLst/>
          </a:prstGeom>
        </p:spPr>
      </p:pic>
      <p:sp>
        <p:nvSpPr>
          <p:cNvPr id="12" name="TextBox 11">
            <a:extLst>
              <a:ext uri="{FF2B5EF4-FFF2-40B4-BE49-F238E27FC236}">
                <a16:creationId xmlns:a16="http://schemas.microsoft.com/office/drawing/2014/main" id="{8E198FB5-FECF-E233-DA34-BBA77F3594F5}"/>
              </a:ext>
            </a:extLst>
          </p:cNvPr>
          <p:cNvSpPr txBox="1"/>
          <p:nvPr/>
        </p:nvSpPr>
        <p:spPr>
          <a:xfrm>
            <a:off x="3011423" y="3612642"/>
            <a:ext cx="3128119" cy="230832"/>
          </a:xfrm>
          <a:prstGeom prst="rect">
            <a:avLst/>
          </a:prstGeom>
          <a:noFill/>
        </p:spPr>
        <p:txBody>
          <a:bodyPr wrap="square" rtlCol="0">
            <a:spAutoFit/>
          </a:bodyPr>
          <a:lstStyle/>
          <a:p>
            <a:r>
              <a:rPr lang="en-US" sz="900">
                <a:hlinkClick r:id="rId4" tooltip="https://courses.lumenlearning.com/wmopen-organizationalbehavior/chapter/putting-it-together-managing-groups-and-teams/"/>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809195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4B2F-A882-CD67-996B-94B7E308F02A}"/>
              </a:ext>
            </a:extLst>
          </p:cNvPr>
          <p:cNvSpPr>
            <a:spLocks noGrp="1"/>
          </p:cNvSpPr>
          <p:nvPr>
            <p:ph type="title"/>
          </p:nvPr>
        </p:nvSpPr>
        <p:spPr>
          <a:xfrm>
            <a:off x="328349" y="428109"/>
            <a:ext cx="3985558" cy="4237912"/>
          </a:xfrm>
        </p:spPr>
        <p:txBody>
          <a:bodyPr/>
          <a:lstStyle/>
          <a:p>
            <a:r>
              <a:rPr lang="en-US" dirty="0"/>
              <a:t>Why Culture Matters…</a:t>
            </a:r>
            <a:br>
              <a:rPr lang="en-US" dirty="0"/>
            </a:br>
            <a:r>
              <a:rPr lang="en-US" dirty="0"/>
              <a:t>Culture Reflects Leadership</a:t>
            </a:r>
            <a:br>
              <a:rPr lang="en-US" dirty="0"/>
            </a:br>
            <a:br>
              <a:rPr lang="en-US" dirty="0"/>
            </a:br>
            <a:br>
              <a:rPr lang="en-US" dirty="0"/>
            </a:br>
            <a:r>
              <a:rPr lang="en-US" sz="2000" i="1" dirty="0"/>
              <a:t>You are the sherpa for your school’s culture…</a:t>
            </a:r>
          </a:p>
        </p:txBody>
      </p:sp>
      <p:sp>
        <p:nvSpPr>
          <p:cNvPr id="3" name="Text Placeholder 2">
            <a:extLst>
              <a:ext uri="{FF2B5EF4-FFF2-40B4-BE49-F238E27FC236}">
                <a16:creationId xmlns:a16="http://schemas.microsoft.com/office/drawing/2014/main" id="{2817A736-BC36-8A35-36D5-01313291C6DC}"/>
              </a:ext>
            </a:extLst>
          </p:cNvPr>
          <p:cNvSpPr>
            <a:spLocks noGrp="1"/>
          </p:cNvSpPr>
          <p:nvPr>
            <p:ph type="body" idx="1"/>
          </p:nvPr>
        </p:nvSpPr>
        <p:spPr>
          <a:xfrm>
            <a:off x="4823905" y="986971"/>
            <a:ext cx="3882318" cy="3314627"/>
          </a:xfrm>
        </p:spPr>
        <p:txBody>
          <a:bodyPr/>
          <a:lstStyle/>
          <a:p>
            <a:endParaRPr lang="en-US" dirty="0"/>
          </a:p>
        </p:txBody>
      </p:sp>
      <p:pic>
        <p:nvPicPr>
          <p:cNvPr id="8" name="Picture 7" descr="A picture containing outdoor, sky, mountain, nature&#10;&#10;Description automatically generated">
            <a:extLst>
              <a:ext uri="{FF2B5EF4-FFF2-40B4-BE49-F238E27FC236}">
                <a16:creationId xmlns:a16="http://schemas.microsoft.com/office/drawing/2014/main" id="{E3C83231-AB84-10C6-BCAF-B8B2E733FCF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30095" y="986971"/>
            <a:ext cx="3876128" cy="3314627"/>
          </a:xfrm>
          <a:prstGeom prst="rect">
            <a:avLst/>
          </a:prstGeom>
        </p:spPr>
      </p:pic>
      <p:sp>
        <p:nvSpPr>
          <p:cNvPr id="9" name="TextBox 8">
            <a:extLst>
              <a:ext uri="{FF2B5EF4-FFF2-40B4-BE49-F238E27FC236}">
                <a16:creationId xmlns:a16="http://schemas.microsoft.com/office/drawing/2014/main" id="{E6452428-BC87-953A-CE0F-190142EF251B}"/>
              </a:ext>
            </a:extLst>
          </p:cNvPr>
          <p:cNvSpPr txBox="1"/>
          <p:nvPr/>
        </p:nvSpPr>
        <p:spPr>
          <a:xfrm>
            <a:off x="4072000" y="2815590"/>
            <a:ext cx="1000000" cy="784830"/>
          </a:xfrm>
          <a:prstGeom prst="rect">
            <a:avLst/>
          </a:prstGeom>
          <a:noFill/>
        </p:spPr>
        <p:txBody>
          <a:bodyPr wrap="square" rtlCol="0">
            <a:spAutoFit/>
          </a:bodyPr>
          <a:lstStyle/>
          <a:p>
            <a:r>
              <a:rPr lang="en-US" sz="900">
                <a:hlinkClick r:id="rId3" tooltip="https://commons.wikimedia.org/wiki/Category:Sherpa"/>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46217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4B2F-A882-CD67-996B-94B7E308F02A}"/>
              </a:ext>
            </a:extLst>
          </p:cNvPr>
          <p:cNvSpPr>
            <a:spLocks noGrp="1"/>
          </p:cNvSpPr>
          <p:nvPr>
            <p:ph type="ctrTitle"/>
          </p:nvPr>
        </p:nvSpPr>
        <p:spPr>
          <a:xfrm>
            <a:off x="828675" y="1719071"/>
            <a:ext cx="4300538" cy="1664768"/>
          </a:xfrm>
        </p:spPr>
        <p:txBody>
          <a:bodyPr anchor="ctr">
            <a:normAutofit/>
          </a:bodyPr>
          <a:lstStyle/>
          <a:p>
            <a:pPr>
              <a:lnSpc>
                <a:spcPct val="90000"/>
              </a:lnSpc>
            </a:pPr>
            <a:r>
              <a:rPr lang="en-US" sz="1800"/>
              <a:t>Why Culture Matters…</a:t>
            </a:r>
            <a:br>
              <a:rPr lang="en-US" sz="1800"/>
            </a:br>
            <a:r>
              <a:rPr lang="en-US" sz="1800"/>
              <a:t>A Positive Culture Changes Lives for the Better!</a:t>
            </a:r>
            <a:br>
              <a:rPr lang="en-US" sz="1800"/>
            </a:br>
            <a:br>
              <a:rPr lang="en-US" sz="1800"/>
            </a:br>
            <a:br>
              <a:rPr lang="en-US" sz="1800"/>
            </a:br>
            <a:endParaRPr lang="en-US" sz="1800" i="1"/>
          </a:p>
        </p:txBody>
      </p:sp>
      <p:sp>
        <p:nvSpPr>
          <p:cNvPr id="11" name="Subtitle 2">
            <a:extLst>
              <a:ext uri="{FF2B5EF4-FFF2-40B4-BE49-F238E27FC236}">
                <a16:creationId xmlns:a16="http://schemas.microsoft.com/office/drawing/2014/main" id="{09DF87C4-D53A-9245-903D-55E693852915}"/>
              </a:ext>
            </a:extLst>
          </p:cNvPr>
          <p:cNvSpPr>
            <a:spLocks noGrp="1"/>
          </p:cNvSpPr>
          <p:nvPr>
            <p:ph type="subTitle" idx="1"/>
          </p:nvPr>
        </p:nvSpPr>
        <p:spPr>
          <a:xfrm>
            <a:off x="828675" y="3383838"/>
            <a:ext cx="4300538" cy="716674"/>
          </a:xfrm>
        </p:spPr>
        <p:txBody>
          <a:bodyPr/>
          <a:lstStyle/>
          <a:p>
            <a:endParaRPr lang="en-US"/>
          </a:p>
        </p:txBody>
      </p:sp>
      <p:pic>
        <p:nvPicPr>
          <p:cNvPr id="5" name="Picture 4" descr="Diagram&#10;&#10;Description automatically generated with medium confidence">
            <a:extLst>
              <a:ext uri="{FF2B5EF4-FFF2-40B4-BE49-F238E27FC236}">
                <a16:creationId xmlns:a16="http://schemas.microsoft.com/office/drawing/2014/main" id="{C5123378-DFFF-F232-B905-B6C880FBE0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72000" y="1313543"/>
            <a:ext cx="4572001" cy="2554513"/>
          </a:xfrm>
          <a:prstGeom prst="rect">
            <a:avLst/>
          </a:prstGeom>
          <a:noFill/>
        </p:spPr>
      </p:pic>
      <p:sp>
        <p:nvSpPr>
          <p:cNvPr id="6" name="TextBox 5">
            <a:extLst>
              <a:ext uri="{FF2B5EF4-FFF2-40B4-BE49-F238E27FC236}">
                <a16:creationId xmlns:a16="http://schemas.microsoft.com/office/drawing/2014/main" id="{A9F740BC-B91B-A420-8BDA-00A08902FE01}"/>
              </a:ext>
            </a:extLst>
          </p:cNvPr>
          <p:cNvSpPr txBox="1"/>
          <p:nvPr/>
        </p:nvSpPr>
        <p:spPr>
          <a:xfrm>
            <a:off x="5957544" y="3352870"/>
            <a:ext cx="3186457" cy="200055"/>
          </a:xfrm>
          <a:prstGeom prst="rect">
            <a:avLst/>
          </a:prstGeom>
          <a:solidFill>
            <a:srgbClr val="000000"/>
          </a:solidFill>
        </p:spPr>
        <p:txBody>
          <a:bodyPr wrap="square" rtlCol="0">
            <a:spAutoFit/>
          </a:bodyPr>
          <a:lstStyle/>
          <a:p>
            <a:pPr algn="r">
              <a:spcAft>
                <a:spcPts val="600"/>
              </a:spcAft>
            </a:pPr>
            <a:r>
              <a:rPr lang="en-US" sz="700">
                <a:solidFill>
                  <a:srgbClr val="FFFFFF"/>
                </a:solidFill>
                <a:latin typeface="+mn-lt"/>
                <a:ea typeface="+mn-ea"/>
                <a:cs typeface="+mn-cs"/>
                <a:hlinkClick r:id="rId3" tooltip="https://www.new-educ.com/%D9%82%D8%B1%D8%A7%D8%A1%D8%A9-%D9%81%D9%8A-%D8%A7%D9%84%D9%81%D9%83%D8%B1-%D8%A7%D9%84%D8%AA%D8%B1%D8%A8%D9%88%D9%8A-%D8%AC%D9%88%D9%86-%D8%AF%D9%8A%D9%88%D9%8A-john-dewey">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10055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3"/>
          <p:cNvSpPr txBox="1"/>
          <p:nvPr/>
        </p:nvSpPr>
        <p:spPr>
          <a:xfrm>
            <a:off x="910720" y="1559444"/>
            <a:ext cx="7322561" cy="16514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36C09"/>
              </a:buClr>
              <a:buSzPts val="1440"/>
              <a:buFont typeface="Arial"/>
              <a:buNone/>
            </a:pPr>
            <a:r>
              <a:rPr lang="en" sz="1800" b="1" i="0" u="none" strike="noStrike" cap="none">
                <a:solidFill>
                  <a:srgbClr val="3F3F3F"/>
                </a:solidFill>
                <a:latin typeface="Arial"/>
                <a:ea typeface="Arial"/>
                <a:cs typeface="Arial"/>
                <a:sym typeface="Arial"/>
              </a:rPr>
              <a:t>Advancing school leadership—enriching the student experience.</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1632"/>
              </a:spcBef>
              <a:spcAft>
                <a:spcPts val="0"/>
              </a:spcAft>
              <a:buClr>
                <a:srgbClr val="E36C09"/>
              </a:buClr>
              <a:buSzPts val="1120"/>
              <a:buFont typeface="Arial"/>
              <a:buNone/>
            </a:pPr>
            <a:r>
              <a:rPr lang="en" sz="1400" b="0" i="0" u="none" strike="noStrike" cap="none">
                <a:solidFill>
                  <a:srgbClr val="3F3F3F"/>
                </a:solidFill>
                <a:latin typeface="Arial"/>
                <a:ea typeface="Arial"/>
                <a:cs typeface="Arial"/>
                <a:sym typeface="Arial"/>
              </a:rPr>
              <a:t>ISM is dedicated to the advancement of school management. We provide creative strategies by combining extensive research, proven management techniques, and personalized service.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5DB1F3-3A1F-830F-FD8D-8A5A6169455C}"/>
              </a:ext>
            </a:extLst>
          </p:cNvPr>
          <p:cNvSpPr>
            <a:spLocks noGrp="1"/>
          </p:cNvSpPr>
          <p:nvPr>
            <p:ph sz="quarter" idx="4294967295"/>
          </p:nvPr>
        </p:nvSpPr>
        <p:spPr>
          <a:xfrm>
            <a:off x="0" y="1308100"/>
            <a:ext cx="9144000" cy="1984375"/>
          </a:xfrm>
          <a:prstGeom prst="rect">
            <a:avLst/>
          </a:prstGeom>
        </p:spPr>
        <p:txBody>
          <a:bodyPr/>
          <a:lstStyle/>
          <a:p>
            <a:pPr algn="ctr"/>
            <a:r>
              <a:rPr lang="en-US" sz="3600" dirty="0">
                <a:latin typeface="Proxima Nova" panose="02000506030000020004" pitchFamily="2" charset="0"/>
              </a:rPr>
              <a:t>Culture helps determine what kind of school you are;</a:t>
            </a:r>
          </a:p>
          <a:p>
            <a:pPr algn="ctr"/>
            <a:r>
              <a:rPr lang="en-US" sz="3600" dirty="0">
                <a:latin typeface="Proxima Nova" panose="02000506030000020004" pitchFamily="2" charset="0"/>
              </a:rPr>
              <a:t>What kind of students you seek;</a:t>
            </a:r>
          </a:p>
          <a:p>
            <a:pPr algn="ctr"/>
            <a:r>
              <a:rPr lang="en-US" sz="3600" dirty="0">
                <a:latin typeface="Proxima Nova" panose="02000506030000020004" pitchFamily="2" charset="0"/>
              </a:rPr>
              <a:t>What kind of outcomes you produce.</a:t>
            </a:r>
          </a:p>
          <a:p>
            <a:endParaRPr lang="en-US" dirty="0">
              <a:latin typeface="Proxima Nova" panose="02000506030000020004" pitchFamily="2" charset="0"/>
            </a:endParaRPr>
          </a:p>
        </p:txBody>
      </p:sp>
    </p:spTree>
    <p:extLst>
      <p:ext uri="{BB962C8B-B14F-4D97-AF65-F5344CB8AC3E}">
        <p14:creationId xmlns:p14="http://schemas.microsoft.com/office/powerpoint/2010/main" val="3175925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47F9-579F-6B07-3478-8F62C08EADE8}"/>
              </a:ext>
            </a:extLst>
          </p:cNvPr>
          <p:cNvSpPr>
            <a:spLocks noGrp="1"/>
          </p:cNvSpPr>
          <p:nvPr>
            <p:ph type="title"/>
          </p:nvPr>
        </p:nvSpPr>
        <p:spPr/>
        <p:txBody>
          <a:bodyPr/>
          <a:lstStyle/>
          <a:p>
            <a:r>
              <a:rPr lang="en-US" sz="2000" dirty="0"/>
              <a:t>II.</a:t>
            </a:r>
            <a:r>
              <a:rPr lang="en-US" dirty="0"/>
              <a:t> </a:t>
            </a:r>
            <a:r>
              <a:rPr lang="en-US" sz="2000" dirty="0"/>
              <a:t>Board Culture and Its Effects on Our Schools (and on Us)</a:t>
            </a:r>
          </a:p>
        </p:txBody>
      </p:sp>
      <p:sp>
        <p:nvSpPr>
          <p:cNvPr id="3" name="Text Placeholder 2">
            <a:extLst>
              <a:ext uri="{FF2B5EF4-FFF2-40B4-BE49-F238E27FC236}">
                <a16:creationId xmlns:a16="http://schemas.microsoft.com/office/drawing/2014/main" id="{81548C17-9D4F-4ABE-4FDD-C9793A8CE1FB}"/>
              </a:ext>
            </a:extLst>
          </p:cNvPr>
          <p:cNvSpPr>
            <a:spLocks noGrp="1"/>
          </p:cNvSpPr>
          <p:nvPr>
            <p:ph type="body" idx="1"/>
          </p:nvPr>
        </p:nvSpPr>
        <p:spPr/>
        <p:txBody>
          <a:bodyPr/>
          <a:lstStyle/>
          <a:p>
            <a:endParaRPr lang="en-US" dirty="0"/>
          </a:p>
        </p:txBody>
      </p:sp>
      <p:pic>
        <p:nvPicPr>
          <p:cNvPr id="5" name="Picture 4" descr="A group of people sitting at a conference table&#10;&#10;Description automatically generated with low confidence">
            <a:extLst>
              <a:ext uri="{FF2B5EF4-FFF2-40B4-BE49-F238E27FC236}">
                <a16:creationId xmlns:a16="http://schemas.microsoft.com/office/drawing/2014/main" id="{2BB2EBB9-4A03-FEEA-937A-BC4769A43DC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8348" y="1048215"/>
            <a:ext cx="8481115" cy="3514642"/>
          </a:xfrm>
          <a:prstGeom prst="rect">
            <a:avLst/>
          </a:prstGeom>
        </p:spPr>
      </p:pic>
      <p:sp>
        <p:nvSpPr>
          <p:cNvPr id="6" name="TextBox 5">
            <a:extLst>
              <a:ext uri="{FF2B5EF4-FFF2-40B4-BE49-F238E27FC236}">
                <a16:creationId xmlns:a16="http://schemas.microsoft.com/office/drawing/2014/main" id="{4AE3E53A-B9BB-E9E6-3912-F6C23E42521D}"/>
              </a:ext>
            </a:extLst>
          </p:cNvPr>
          <p:cNvSpPr txBox="1"/>
          <p:nvPr/>
        </p:nvSpPr>
        <p:spPr>
          <a:xfrm>
            <a:off x="328348" y="5143500"/>
            <a:ext cx="8481115" cy="230832"/>
          </a:xfrm>
          <a:prstGeom prst="rect">
            <a:avLst/>
          </a:prstGeom>
          <a:noFill/>
        </p:spPr>
        <p:txBody>
          <a:bodyPr wrap="square" rtlCol="0">
            <a:spAutoFit/>
          </a:bodyPr>
          <a:lstStyle/>
          <a:p>
            <a:r>
              <a:rPr lang="en-US" sz="900">
                <a:hlinkClick r:id="rId3" tooltip="https://www.flickr.com/photos/michigancommunities/8683907084/"/>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377730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6"/>
          <p:cNvSpPr txBox="1">
            <a:spLocks noGrp="1"/>
          </p:cNvSpPr>
          <p:nvPr>
            <p:ph type="title"/>
          </p:nvPr>
        </p:nvSpPr>
        <p:spPr>
          <a:xfrm>
            <a:off x="1357314" y="350044"/>
            <a:ext cx="6436519" cy="642938"/>
          </a:xfrm>
          <a:prstGeom prst="rect">
            <a:avLst/>
          </a:prstGeom>
          <a:noFill/>
          <a:ln>
            <a:noFill/>
          </a:ln>
        </p:spPr>
        <p:txBody>
          <a:bodyPr spcFirstLastPara="1" vert="horz" wrap="square" lIns="68569" tIns="34275" rIns="68569" bIns="34275" rtlCol="0" anchor="t" anchorCtr="0">
            <a:noAutofit/>
          </a:bodyPr>
          <a:lstStyle/>
          <a:p>
            <a:pPr algn="ctr">
              <a:buClr>
                <a:srgbClr val="C00000"/>
              </a:buClr>
              <a:buSzPts val="5400"/>
            </a:pPr>
            <a:r>
              <a:rPr lang="en-US" sz="4050" b="1" dirty="0">
                <a:solidFill>
                  <a:srgbClr val="C00000"/>
                </a:solidFill>
                <a:latin typeface="Garamond"/>
                <a:ea typeface="Garamond"/>
                <a:cs typeface="Garamond"/>
                <a:sym typeface="Garamond"/>
              </a:rPr>
              <a:t>EVERY Board’s Mission</a:t>
            </a:r>
            <a:endParaRPr dirty="0"/>
          </a:p>
        </p:txBody>
      </p:sp>
      <p:sp>
        <p:nvSpPr>
          <p:cNvPr id="104" name="Google Shape;104;p6"/>
          <p:cNvSpPr txBox="1">
            <a:spLocks noGrp="1"/>
          </p:cNvSpPr>
          <p:nvPr>
            <p:ph type="body" idx="1"/>
          </p:nvPr>
        </p:nvSpPr>
        <p:spPr>
          <a:xfrm>
            <a:off x="4729164" y="1100138"/>
            <a:ext cx="2986087" cy="3276600"/>
          </a:xfrm>
          <a:prstGeom prst="rect">
            <a:avLst/>
          </a:prstGeom>
          <a:noFill/>
          <a:ln>
            <a:noFill/>
          </a:ln>
        </p:spPr>
        <p:txBody>
          <a:bodyPr spcFirstLastPara="1" vert="horz" wrap="square" lIns="68569" tIns="34275" rIns="68569" bIns="34275" rtlCol="0" anchor="t" anchorCtr="0">
            <a:noAutofit/>
          </a:bodyPr>
          <a:lstStyle/>
          <a:p>
            <a:pPr marL="0" indent="0">
              <a:spcBef>
                <a:spcPts val="0"/>
              </a:spcBef>
            </a:pPr>
            <a:endParaRPr u="sng" dirty="0">
              <a:hlinkClick r:id="rId3">
                <a:extLst>
                  <a:ext uri="{A12FA001-AC4F-418D-AE19-62706E023703}">
                    <ahyp:hlinkClr xmlns:ahyp="http://schemas.microsoft.com/office/drawing/2018/hyperlinkcolor" val="tx"/>
                  </a:ext>
                </a:extLst>
              </a:hlinkClick>
            </a:endParaRPr>
          </a:p>
          <a:p>
            <a:pPr marL="0" indent="0" algn="ctr">
              <a:spcBef>
                <a:spcPts val="480"/>
              </a:spcBef>
              <a:buSzPts val="3200"/>
            </a:pPr>
            <a:r>
              <a:rPr lang="en-US" sz="2700" dirty="0">
                <a:latin typeface="Garamond"/>
                <a:ea typeface="Garamond"/>
                <a:cs typeface="Garamond"/>
                <a:sym typeface="Garamond"/>
              </a:rPr>
              <a:t>To make decisions that will ensure the viability of your school’s mission for the NEXT generation of students.</a:t>
            </a:r>
            <a:endParaRPr lang="en-US" sz="2700" dirty="0"/>
          </a:p>
          <a:p>
            <a:pPr marL="0" indent="0" algn="ctr">
              <a:spcBef>
                <a:spcPts val="480"/>
              </a:spcBef>
              <a:buSzPts val="3200"/>
            </a:pPr>
            <a:endParaRPr dirty="0"/>
          </a:p>
        </p:txBody>
      </p:sp>
      <p:pic>
        <p:nvPicPr>
          <p:cNvPr id="105" name="Google Shape;105;p6" descr="http://www.writeawriting.com/wp-content/uploads/2011/04/How-to-Write-a-Business-Mission-Statement.jpg"/>
          <p:cNvPicPr preferRelativeResize="0"/>
          <p:nvPr/>
        </p:nvPicPr>
        <p:blipFill rotWithShape="1">
          <a:blip r:embed="rId4">
            <a:alphaModFix/>
          </a:blip>
          <a:srcRect/>
          <a:stretch/>
        </p:blipFill>
        <p:spPr>
          <a:xfrm>
            <a:off x="1485900" y="1507331"/>
            <a:ext cx="2857500" cy="2143125"/>
          </a:xfrm>
          <a:prstGeom prst="rect">
            <a:avLst/>
          </a:prstGeom>
          <a:noFill/>
          <a:ln>
            <a:noFill/>
          </a:ln>
        </p:spPr>
      </p:pic>
    </p:spTree>
    <p:extLst>
      <p:ext uri="{BB962C8B-B14F-4D97-AF65-F5344CB8AC3E}">
        <p14:creationId xmlns:p14="http://schemas.microsoft.com/office/powerpoint/2010/main" val="2657803143"/>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367902"/>
            <a:ext cx="3968748" cy="1221582"/>
          </a:xfrm>
        </p:spPr>
        <p:txBody>
          <a:bodyPr vert="horz" lIns="91440" tIns="45720" rIns="91440" bIns="45720" rtlCol="0" anchor="b">
            <a:normAutofit/>
          </a:bodyPr>
          <a:lstStyle/>
          <a:p>
            <a:pPr>
              <a:lnSpc>
                <a:spcPct val="90000"/>
              </a:lnSpc>
              <a:spcBef>
                <a:spcPct val="0"/>
              </a:spcBef>
            </a:pPr>
            <a:r>
              <a:rPr lang="en-US" sz="2600" kern="1200">
                <a:solidFill>
                  <a:schemeClr val="tx1"/>
                </a:solidFill>
                <a:latin typeface="+mj-lt"/>
                <a:ea typeface="+mj-ea"/>
                <a:cs typeface="+mj-cs"/>
              </a:rPr>
              <a:t>Boards of Trustees: Four Primary Responsibilities</a:t>
            </a:r>
          </a:p>
        </p:txBody>
      </p:sp>
      <p:pic>
        <p:nvPicPr>
          <p:cNvPr id="17" name="Content Placeholder 16" descr="Dewdrops on four-leaf clover">
            <a:extLst>
              <a:ext uri="{FF2B5EF4-FFF2-40B4-BE49-F238E27FC236}">
                <a16:creationId xmlns:a16="http://schemas.microsoft.com/office/drawing/2014/main" id="{23E4ACA9-7463-241B-CC1C-97F4AD3DC897}"/>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8914" r="21740" b="2"/>
          <a:stretch/>
        </p:blipFill>
        <p:spPr>
          <a:xfrm>
            <a:off x="1" y="1190"/>
            <a:ext cx="4571999" cy="514231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21" name="Content Placeholder 2">
            <a:extLst>
              <a:ext uri="{FF2B5EF4-FFF2-40B4-BE49-F238E27FC236}">
                <a16:creationId xmlns:a16="http://schemas.microsoft.com/office/drawing/2014/main" id="{58963473-A5FF-DB4E-D8E3-43707CF17E84}"/>
              </a:ext>
            </a:extLst>
          </p:cNvPr>
          <p:cNvGraphicFramePr/>
          <p:nvPr>
            <p:extLst>
              <p:ext uri="{D42A27DB-BD31-4B8C-83A1-F6EECF244321}">
                <p14:modId xmlns:p14="http://schemas.microsoft.com/office/powerpoint/2010/main" val="2562995029"/>
              </p:ext>
            </p:extLst>
          </p:nvPr>
        </p:nvGraphicFramePr>
        <p:xfrm>
          <a:off x="4813300" y="1960959"/>
          <a:ext cx="3968747" cy="2814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297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5"/>
        <p:cNvGrpSpPr/>
        <p:nvPr/>
      </p:nvGrpSpPr>
      <p:grpSpPr>
        <a:xfrm>
          <a:off x="0" y="0"/>
          <a:ext cx="0" cy="0"/>
          <a:chOff x="0" y="0"/>
          <a:chExt cx="0" cy="0"/>
        </a:xfrm>
      </p:grpSpPr>
      <p:sp>
        <p:nvSpPr>
          <p:cNvPr id="217" name="Google Shape;217;p13"/>
          <p:cNvSpPr txBox="1">
            <a:spLocks noGrp="1"/>
          </p:cNvSpPr>
          <p:nvPr>
            <p:ph type="title"/>
          </p:nvPr>
        </p:nvSpPr>
        <p:spPr>
          <a:xfrm>
            <a:off x="4813299" y="367902"/>
            <a:ext cx="3968748" cy="1221582"/>
          </a:xfrm>
        </p:spPr>
        <p:txBody>
          <a:bodyPr spcFirstLastPara="1" vert="horz" lIns="91440" tIns="45720" rIns="91440" bIns="45720" rtlCol="0" anchor="b" anchorCtr="0">
            <a:normAutofit/>
          </a:bodyPr>
          <a:lstStyle/>
          <a:p>
            <a:pPr>
              <a:lnSpc>
                <a:spcPct val="90000"/>
              </a:lnSpc>
              <a:spcBef>
                <a:spcPct val="0"/>
              </a:spcBef>
              <a:buClr>
                <a:srgbClr val="C00000"/>
              </a:buClr>
              <a:buSzPts val="5400"/>
            </a:pPr>
            <a:r>
              <a:rPr lang="en-US" sz="3000" b="1" kern="1200">
                <a:solidFill>
                  <a:schemeClr val="tx1"/>
                </a:solidFill>
                <a:latin typeface="+mj-lt"/>
                <a:ea typeface="+mj-ea"/>
                <a:cs typeface="+mj-cs"/>
              </a:rPr>
              <a:t>Trustees’ Major Roles</a:t>
            </a:r>
            <a:endParaRPr lang="en-US" sz="3000" kern="1200">
              <a:solidFill>
                <a:schemeClr val="tx1"/>
              </a:solidFill>
              <a:latin typeface="+mj-lt"/>
              <a:ea typeface="+mj-ea"/>
              <a:cs typeface="+mj-cs"/>
            </a:endParaRPr>
          </a:p>
        </p:txBody>
      </p:sp>
      <p:pic>
        <p:nvPicPr>
          <p:cNvPr id="7" name="Content Placeholder 6" descr="Close up of chess pieces">
            <a:extLst>
              <a:ext uri="{FF2B5EF4-FFF2-40B4-BE49-F238E27FC236}">
                <a16:creationId xmlns:a16="http://schemas.microsoft.com/office/drawing/2014/main" id="{F20E8C84-7ED9-9EFA-9A47-DCCF119FE732}"/>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9270" r="21385" b="2"/>
          <a:stretch/>
        </p:blipFill>
        <p:spPr>
          <a:xfrm>
            <a:off x="1" y="1190"/>
            <a:ext cx="4571999" cy="514231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219" name="Google Shape;216;p13">
            <a:extLst>
              <a:ext uri="{FF2B5EF4-FFF2-40B4-BE49-F238E27FC236}">
                <a16:creationId xmlns:a16="http://schemas.microsoft.com/office/drawing/2014/main" id="{89DD52C6-8C3C-1C4D-420A-9D6CD74B61A8}"/>
              </a:ext>
            </a:extLst>
          </p:cNvPr>
          <p:cNvGraphicFramePr/>
          <p:nvPr>
            <p:extLst>
              <p:ext uri="{D42A27DB-BD31-4B8C-83A1-F6EECF244321}">
                <p14:modId xmlns:p14="http://schemas.microsoft.com/office/powerpoint/2010/main" val="2984925532"/>
              </p:ext>
            </p:extLst>
          </p:nvPr>
        </p:nvGraphicFramePr>
        <p:xfrm>
          <a:off x="4813300" y="1960959"/>
          <a:ext cx="3968747" cy="2814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801489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F7086-02D6-A028-19E8-AFA62DF82E3B}"/>
              </a:ext>
            </a:extLst>
          </p:cNvPr>
          <p:cNvSpPr>
            <a:spLocks noGrp="1"/>
          </p:cNvSpPr>
          <p:nvPr>
            <p:ph type="title"/>
          </p:nvPr>
        </p:nvSpPr>
        <p:spPr>
          <a:xfrm>
            <a:off x="628650" y="273843"/>
            <a:ext cx="3938487" cy="1355479"/>
          </a:xfrm>
        </p:spPr>
        <p:txBody>
          <a:bodyPr vert="horz" lIns="91440" tIns="45720" rIns="91440" bIns="45720" rtlCol="0" anchor="ctr">
            <a:normAutofit/>
          </a:bodyPr>
          <a:lstStyle/>
          <a:p>
            <a:pPr>
              <a:lnSpc>
                <a:spcPct val="90000"/>
              </a:lnSpc>
              <a:spcBef>
                <a:spcPct val="0"/>
              </a:spcBef>
            </a:pPr>
            <a:r>
              <a:rPr lang="en-US" sz="4100" kern="1200">
                <a:solidFill>
                  <a:schemeClr val="tx1"/>
                </a:solidFill>
                <a:latin typeface="+mj-lt"/>
                <a:ea typeface="+mj-ea"/>
                <a:cs typeface="+mj-cs"/>
              </a:rPr>
              <a:t>The Qualities of Great Boards </a:t>
            </a:r>
          </a:p>
        </p:txBody>
      </p:sp>
      <p:sp>
        <p:nvSpPr>
          <p:cNvPr id="3" name="Content Placeholder 2">
            <a:extLst>
              <a:ext uri="{FF2B5EF4-FFF2-40B4-BE49-F238E27FC236}">
                <a16:creationId xmlns:a16="http://schemas.microsoft.com/office/drawing/2014/main" id="{7E4ECAE5-7952-90A9-BCD0-249ACDD2CE23}"/>
              </a:ext>
            </a:extLst>
          </p:cNvPr>
          <p:cNvSpPr>
            <a:spLocks noGrp="1"/>
          </p:cNvSpPr>
          <p:nvPr>
            <p:ph sz="half" idx="2"/>
          </p:nvPr>
        </p:nvSpPr>
        <p:spPr>
          <a:xfrm>
            <a:off x="628650" y="1749972"/>
            <a:ext cx="3464715" cy="2882750"/>
          </a:xfrm>
        </p:spPr>
        <p:txBody>
          <a:bodyPr vert="horz" lIns="91440" tIns="45720" rIns="91440" bIns="45720" rtlCol="0">
            <a:normAutofit/>
          </a:bodyPr>
          <a:lstStyle/>
          <a:p>
            <a:pPr>
              <a:lnSpc>
                <a:spcPct val="90000"/>
              </a:lnSpc>
              <a:spcAft>
                <a:spcPts val="600"/>
              </a:spcAft>
            </a:pPr>
            <a:r>
              <a:rPr lang="en-US" sz="1300" kern="1200" dirty="0">
                <a:solidFill>
                  <a:schemeClr val="tx1"/>
                </a:solidFill>
                <a:latin typeface="+mn-lt"/>
                <a:ea typeface="+mn-ea"/>
                <a:cs typeface="+mn-cs"/>
              </a:rPr>
              <a:t>Great Boards…</a:t>
            </a:r>
          </a:p>
          <a:p>
            <a:pPr marL="342900" lvl="1" indent="-228600">
              <a:lnSpc>
                <a:spcPct val="90000"/>
              </a:lnSpc>
              <a:spcAft>
                <a:spcPts val="600"/>
              </a:spcAft>
              <a:buFont typeface="Arial" panose="020B0604020202020204" pitchFamily="34" charset="0"/>
              <a:buChar char="•"/>
            </a:pPr>
            <a:r>
              <a:rPr lang="en-US" sz="1300" kern="1200" dirty="0">
                <a:solidFill>
                  <a:schemeClr val="tx1"/>
                </a:solidFill>
                <a:latin typeface="+mn-lt"/>
                <a:ea typeface="+mn-ea"/>
                <a:cs typeface="+mn-cs"/>
              </a:rPr>
              <a:t>Maintain a Strategic Focus</a:t>
            </a:r>
          </a:p>
          <a:p>
            <a:pPr marL="342900" lvl="1" indent="-228600">
              <a:lnSpc>
                <a:spcPct val="90000"/>
              </a:lnSpc>
              <a:spcAft>
                <a:spcPts val="600"/>
              </a:spcAft>
              <a:buFont typeface="Arial" panose="020B0604020202020204" pitchFamily="34" charset="0"/>
              <a:buChar char="•"/>
            </a:pPr>
            <a:endParaRPr lang="en-US" sz="1300" kern="1200" dirty="0">
              <a:solidFill>
                <a:schemeClr val="tx1"/>
              </a:solidFill>
              <a:latin typeface="+mn-lt"/>
              <a:ea typeface="+mn-ea"/>
              <a:cs typeface="+mn-cs"/>
            </a:endParaRPr>
          </a:p>
          <a:p>
            <a:pPr marL="342900" lvl="1" indent="-228600">
              <a:lnSpc>
                <a:spcPct val="90000"/>
              </a:lnSpc>
              <a:spcAft>
                <a:spcPts val="600"/>
              </a:spcAft>
              <a:buFont typeface="Arial" panose="020B0604020202020204" pitchFamily="34" charset="0"/>
              <a:buChar char="•"/>
            </a:pPr>
            <a:r>
              <a:rPr lang="en-US" sz="1300" kern="1200" dirty="0">
                <a:solidFill>
                  <a:schemeClr val="tx1"/>
                </a:solidFill>
                <a:latin typeface="+mn-lt"/>
                <a:ea typeface="+mn-ea"/>
                <a:cs typeface="+mn-cs"/>
              </a:rPr>
              <a:t>Effectively Support &amp; Evaluate the Head of School</a:t>
            </a:r>
          </a:p>
          <a:p>
            <a:pPr marL="342900" lvl="1" indent="-228600">
              <a:lnSpc>
                <a:spcPct val="90000"/>
              </a:lnSpc>
              <a:spcAft>
                <a:spcPts val="600"/>
              </a:spcAft>
              <a:buFont typeface="Arial" panose="020B0604020202020204" pitchFamily="34" charset="0"/>
              <a:buChar char="•"/>
            </a:pPr>
            <a:endParaRPr lang="en-US" sz="1300" kern="1200" dirty="0">
              <a:solidFill>
                <a:schemeClr val="tx1"/>
              </a:solidFill>
              <a:latin typeface="+mn-lt"/>
              <a:ea typeface="+mn-ea"/>
              <a:cs typeface="+mn-cs"/>
            </a:endParaRPr>
          </a:p>
          <a:p>
            <a:pPr marL="342900" lvl="1" indent="-228600">
              <a:lnSpc>
                <a:spcPct val="90000"/>
              </a:lnSpc>
              <a:spcAft>
                <a:spcPts val="600"/>
              </a:spcAft>
              <a:buFont typeface="Arial" panose="020B0604020202020204" pitchFamily="34" charset="0"/>
              <a:buChar char="•"/>
            </a:pPr>
            <a:r>
              <a:rPr lang="en-US" sz="1300" kern="1200" dirty="0">
                <a:solidFill>
                  <a:schemeClr val="tx1"/>
                </a:solidFill>
                <a:latin typeface="+mn-lt"/>
                <a:ea typeface="+mn-ea"/>
                <a:cs typeface="+mn-cs"/>
              </a:rPr>
              <a:t>Recruit Trustees to Meet the Needs of the Strategic Plan</a:t>
            </a:r>
          </a:p>
          <a:p>
            <a:pPr marL="342900" lvl="1" indent="-228600">
              <a:lnSpc>
                <a:spcPct val="90000"/>
              </a:lnSpc>
              <a:spcAft>
                <a:spcPts val="600"/>
              </a:spcAft>
              <a:buFont typeface="Arial" panose="020B0604020202020204" pitchFamily="34" charset="0"/>
              <a:buChar char="•"/>
            </a:pPr>
            <a:endParaRPr lang="en-US" sz="1300" kern="1200" dirty="0">
              <a:solidFill>
                <a:schemeClr val="tx1"/>
              </a:solidFill>
              <a:latin typeface="+mn-lt"/>
              <a:ea typeface="+mn-ea"/>
              <a:cs typeface="+mn-cs"/>
            </a:endParaRPr>
          </a:p>
          <a:p>
            <a:pPr marL="342900" lvl="1" indent="-228600">
              <a:lnSpc>
                <a:spcPct val="90000"/>
              </a:lnSpc>
              <a:spcAft>
                <a:spcPts val="600"/>
              </a:spcAft>
              <a:buFont typeface="Arial" panose="020B0604020202020204" pitchFamily="34" charset="0"/>
              <a:buChar char="•"/>
            </a:pPr>
            <a:r>
              <a:rPr lang="en-US" sz="1300" kern="1200" dirty="0">
                <a:solidFill>
                  <a:schemeClr val="tx1"/>
                </a:solidFill>
                <a:latin typeface="+mn-lt"/>
                <a:ea typeface="+mn-ea"/>
                <a:cs typeface="+mn-cs"/>
              </a:rPr>
              <a:t>Respect the Blurry Lines between Strategic &amp; Operational Matters*</a:t>
            </a:r>
          </a:p>
          <a:p>
            <a:pPr marL="114300" lvl="1">
              <a:lnSpc>
                <a:spcPct val="90000"/>
              </a:lnSpc>
              <a:spcAft>
                <a:spcPts val="600"/>
              </a:spcAft>
            </a:pPr>
            <a:endParaRPr lang="en-US" sz="1300" kern="1200" dirty="0">
              <a:solidFill>
                <a:schemeClr val="tx1"/>
              </a:solidFill>
              <a:latin typeface="+mn-lt"/>
              <a:ea typeface="+mn-ea"/>
              <a:cs typeface="+mn-cs"/>
            </a:endParaRPr>
          </a:p>
          <a:p>
            <a:pPr marL="114300" lvl="1">
              <a:lnSpc>
                <a:spcPct val="90000"/>
              </a:lnSpc>
              <a:spcAft>
                <a:spcPts val="600"/>
              </a:spcAft>
            </a:pPr>
            <a:endParaRPr lang="en-US" sz="1300" i="1" kern="1200" dirty="0">
              <a:solidFill>
                <a:schemeClr val="tx1"/>
              </a:solidFill>
              <a:latin typeface="+mn-lt"/>
              <a:ea typeface="+mn-ea"/>
              <a:cs typeface="+mn-cs"/>
            </a:endParaRPr>
          </a:p>
        </p:txBody>
      </p:sp>
      <p:pic>
        <p:nvPicPr>
          <p:cNvPr id="14" name="Content Placeholder 13" descr="First move of a chess game">
            <a:extLst>
              <a:ext uri="{FF2B5EF4-FFF2-40B4-BE49-F238E27FC236}">
                <a16:creationId xmlns:a16="http://schemas.microsoft.com/office/drawing/2014/main" id="{E5D815E4-36D0-D1BF-71A1-7C18E97F5D2A}"/>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32437" r="9742" b="-2"/>
          <a:stretch/>
        </p:blipFill>
        <p:spPr>
          <a:xfrm>
            <a:off x="4671911" y="10"/>
            <a:ext cx="4472089"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2307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F7086-02D6-A028-19E8-AFA62DF82E3B}"/>
              </a:ext>
            </a:extLst>
          </p:cNvPr>
          <p:cNvSpPr>
            <a:spLocks noGrp="1"/>
          </p:cNvSpPr>
          <p:nvPr>
            <p:ph type="title"/>
          </p:nvPr>
        </p:nvSpPr>
        <p:spPr>
          <a:xfrm>
            <a:off x="4885341" y="273843"/>
            <a:ext cx="3630007" cy="1355479"/>
          </a:xfrm>
        </p:spPr>
        <p:txBody>
          <a:bodyPr vert="horz" lIns="91440" tIns="45720" rIns="91440" bIns="45720" rtlCol="0" anchor="ctr">
            <a:normAutofit/>
          </a:bodyPr>
          <a:lstStyle/>
          <a:p>
            <a:pPr>
              <a:lnSpc>
                <a:spcPct val="90000"/>
              </a:lnSpc>
              <a:spcBef>
                <a:spcPct val="0"/>
              </a:spcBef>
            </a:pPr>
            <a:r>
              <a:rPr lang="en-US" sz="3600" kern="1200" dirty="0">
                <a:solidFill>
                  <a:schemeClr val="tx1"/>
                </a:solidFill>
                <a:latin typeface="+mj-lt"/>
                <a:ea typeface="+mj-ea"/>
                <a:cs typeface="+mj-cs"/>
              </a:rPr>
              <a:t>Great Boards Do Not…</a:t>
            </a:r>
          </a:p>
        </p:txBody>
      </p:sp>
      <p:pic>
        <p:nvPicPr>
          <p:cNvPr id="7" name="Content Placeholder 6" descr="Lighthouse in the sea">
            <a:extLst>
              <a:ext uri="{FF2B5EF4-FFF2-40B4-BE49-F238E27FC236}">
                <a16:creationId xmlns:a16="http://schemas.microsoft.com/office/drawing/2014/main" id="{2AD6D1C3-D26F-075E-E400-54DF7AED5CE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0512" r="19955"/>
          <a:stretch/>
        </p:blipFill>
        <p:spPr>
          <a:xfrm>
            <a:off x="20" y="10"/>
            <a:ext cx="4587406"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3" name="Content Placeholder 2">
            <a:extLst>
              <a:ext uri="{FF2B5EF4-FFF2-40B4-BE49-F238E27FC236}">
                <a16:creationId xmlns:a16="http://schemas.microsoft.com/office/drawing/2014/main" id="{7E4ECAE5-7952-90A9-BCD0-249ACDD2CE23}"/>
              </a:ext>
            </a:extLst>
          </p:cNvPr>
          <p:cNvSpPr>
            <a:spLocks noGrp="1"/>
          </p:cNvSpPr>
          <p:nvPr>
            <p:ph sz="half" idx="1"/>
          </p:nvPr>
        </p:nvSpPr>
        <p:spPr>
          <a:xfrm>
            <a:off x="4885341" y="1629321"/>
            <a:ext cx="3630007" cy="3240335"/>
          </a:xfrm>
        </p:spPr>
        <p:txBody>
          <a:bodyPr vert="horz" lIns="91440" tIns="45720" rIns="91440" bIns="45720" rtlCol="0">
            <a:normAutofit fontScale="70000" lnSpcReduction="20000"/>
          </a:bodyPr>
          <a:lstStyle/>
          <a:p>
            <a:pPr indent="-228600">
              <a:lnSpc>
                <a:spcPct val="90000"/>
              </a:lnSpc>
              <a:spcAft>
                <a:spcPts val="600"/>
              </a:spcAft>
              <a:buFont typeface="Arial" panose="020B0604020202020204" pitchFamily="34" charset="0"/>
              <a:buChar char="•"/>
            </a:pPr>
            <a:endParaRPr lang="en-US" sz="900" kern="1200" dirty="0">
              <a:solidFill>
                <a:schemeClr val="tx1"/>
              </a:solidFill>
              <a:latin typeface="+mn-lt"/>
              <a:ea typeface="+mn-ea"/>
              <a:cs typeface="+mn-cs"/>
            </a:endParaRPr>
          </a:p>
          <a:p>
            <a:pPr lvl="1">
              <a:lnSpc>
                <a:spcPct val="90000"/>
              </a:lnSpc>
              <a:spcAft>
                <a:spcPts val="600"/>
              </a:spcAft>
            </a:pPr>
            <a:r>
              <a:rPr lang="en-US" sz="1600" kern="1200" dirty="0">
                <a:solidFill>
                  <a:schemeClr val="tx1"/>
                </a:solidFill>
                <a:latin typeface="+mn-lt"/>
                <a:ea typeface="+mn-ea"/>
                <a:cs typeface="+mn-cs"/>
              </a:rPr>
              <a:t>Meddle in the day-to-day life of the school</a:t>
            </a:r>
          </a:p>
          <a:p>
            <a:pPr lvl="1" indent="-228600">
              <a:lnSpc>
                <a:spcPct val="90000"/>
              </a:lnSpc>
              <a:spcAft>
                <a:spcPts val="600"/>
              </a:spcAft>
              <a:buFont typeface="Arial" panose="020B0604020202020204" pitchFamily="34" charset="0"/>
              <a:buChar char="•"/>
            </a:pPr>
            <a:endParaRPr lang="en-US" sz="1600" kern="1200" dirty="0">
              <a:solidFill>
                <a:schemeClr val="tx1"/>
              </a:solidFill>
              <a:latin typeface="+mn-lt"/>
              <a:ea typeface="+mn-ea"/>
              <a:cs typeface="+mn-cs"/>
            </a:endParaRPr>
          </a:p>
          <a:p>
            <a:pPr lvl="1">
              <a:lnSpc>
                <a:spcPct val="90000"/>
              </a:lnSpc>
              <a:spcAft>
                <a:spcPts val="600"/>
              </a:spcAft>
            </a:pPr>
            <a:r>
              <a:rPr lang="en-US" sz="1600" kern="1200" dirty="0">
                <a:solidFill>
                  <a:schemeClr val="tx1"/>
                </a:solidFill>
                <a:latin typeface="+mn-lt"/>
                <a:ea typeface="+mn-ea"/>
                <a:cs typeface="+mn-cs"/>
              </a:rPr>
              <a:t>Fail to recognize “conflicts of interest”</a:t>
            </a:r>
          </a:p>
          <a:p>
            <a:pPr lvl="1" indent="-228600">
              <a:lnSpc>
                <a:spcPct val="90000"/>
              </a:lnSpc>
              <a:spcAft>
                <a:spcPts val="600"/>
              </a:spcAft>
              <a:buFont typeface="Arial" panose="020B0604020202020204" pitchFamily="34" charset="0"/>
              <a:buChar char="•"/>
            </a:pPr>
            <a:endParaRPr lang="en-US" sz="1600" kern="1200" dirty="0">
              <a:solidFill>
                <a:schemeClr val="tx1"/>
              </a:solidFill>
              <a:latin typeface="+mn-lt"/>
              <a:ea typeface="+mn-ea"/>
              <a:cs typeface="+mn-cs"/>
            </a:endParaRPr>
          </a:p>
          <a:p>
            <a:pPr lvl="1">
              <a:lnSpc>
                <a:spcPct val="90000"/>
              </a:lnSpc>
              <a:spcAft>
                <a:spcPts val="600"/>
              </a:spcAft>
            </a:pPr>
            <a:r>
              <a:rPr lang="en-US" sz="1600" kern="1200" dirty="0">
                <a:solidFill>
                  <a:schemeClr val="tx1"/>
                </a:solidFill>
                <a:latin typeface="+mn-lt"/>
                <a:ea typeface="+mn-ea"/>
                <a:cs typeface="+mn-cs"/>
              </a:rPr>
              <a:t>Put the needs of their children above the needs of the school</a:t>
            </a:r>
          </a:p>
          <a:p>
            <a:pPr lvl="1" indent="-228600">
              <a:lnSpc>
                <a:spcPct val="90000"/>
              </a:lnSpc>
              <a:spcAft>
                <a:spcPts val="600"/>
              </a:spcAft>
              <a:buFont typeface="Arial" panose="020B0604020202020204" pitchFamily="34" charset="0"/>
              <a:buChar char="•"/>
            </a:pPr>
            <a:endParaRPr lang="en-US" sz="1600" kern="1200" dirty="0">
              <a:solidFill>
                <a:schemeClr val="tx1"/>
              </a:solidFill>
              <a:latin typeface="+mn-lt"/>
              <a:ea typeface="+mn-ea"/>
              <a:cs typeface="+mn-cs"/>
            </a:endParaRPr>
          </a:p>
          <a:p>
            <a:pPr lvl="1">
              <a:lnSpc>
                <a:spcPct val="90000"/>
              </a:lnSpc>
              <a:spcAft>
                <a:spcPts val="600"/>
              </a:spcAft>
            </a:pPr>
            <a:r>
              <a:rPr lang="en-US" sz="1600" kern="1200" dirty="0">
                <a:solidFill>
                  <a:schemeClr val="tx1"/>
                </a:solidFill>
                <a:latin typeface="+mn-lt"/>
                <a:ea typeface="+mn-ea"/>
                <a:cs typeface="+mn-cs"/>
              </a:rPr>
              <a:t>Share confidential information outside of the board room</a:t>
            </a:r>
          </a:p>
          <a:p>
            <a:pPr lvl="1" indent="-228600">
              <a:lnSpc>
                <a:spcPct val="90000"/>
              </a:lnSpc>
              <a:spcAft>
                <a:spcPts val="600"/>
              </a:spcAft>
              <a:buFont typeface="Arial" panose="020B0604020202020204" pitchFamily="34" charset="0"/>
              <a:buChar char="•"/>
            </a:pPr>
            <a:endParaRPr lang="en-US" sz="1600" kern="1200" dirty="0">
              <a:solidFill>
                <a:schemeClr val="tx1"/>
              </a:solidFill>
              <a:latin typeface="+mn-lt"/>
              <a:ea typeface="+mn-ea"/>
              <a:cs typeface="+mn-cs"/>
            </a:endParaRPr>
          </a:p>
          <a:p>
            <a:pPr lvl="1">
              <a:lnSpc>
                <a:spcPct val="90000"/>
              </a:lnSpc>
              <a:spcAft>
                <a:spcPts val="600"/>
              </a:spcAft>
            </a:pPr>
            <a:r>
              <a:rPr lang="en-US" sz="1600" kern="1200" dirty="0">
                <a:solidFill>
                  <a:schemeClr val="tx1"/>
                </a:solidFill>
                <a:latin typeface="+mn-lt"/>
                <a:ea typeface="+mn-ea"/>
                <a:cs typeface="+mn-cs"/>
              </a:rPr>
              <a:t>Evaluate personnel </a:t>
            </a:r>
          </a:p>
          <a:p>
            <a:pPr lvl="1" indent="-228600">
              <a:lnSpc>
                <a:spcPct val="90000"/>
              </a:lnSpc>
              <a:spcAft>
                <a:spcPts val="600"/>
              </a:spcAft>
              <a:buFont typeface="Arial" panose="020B0604020202020204" pitchFamily="34" charset="0"/>
              <a:buChar char="•"/>
            </a:pPr>
            <a:endParaRPr lang="en-US" sz="1600" kern="1200" dirty="0">
              <a:solidFill>
                <a:schemeClr val="tx1"/>
              </a:solidFill>
              <a:latin typeface="+mn-lt"/>
              <a:ea typeface="+mn-ea"/>
              <a:cs typeface="+mn-cs"/>
            </a:endParaRPr>
          </a:p>
          <a:p>
            <a:pPr lvl="1">
              <a:lnSpc>
                <a:spcPct val="90000"/>
              </a:lnSpc>
              <a:spcAft>
                <a:spcPts val="600"/>
              </a:spcAft>
            </a:pPr>
            <a:r>
              <a:rPr lang="en-US" sz="1600" kern="1200" dirty="0">
                <a:solidFill>
                  <a:schemeClr val="tx1"/>
                </a:solidFill>
                <a:latin typeface="+mn-lt"/>
                <a:ea typeface="+mn-ea"/>
                <a:cs typeface="+mn-cs"/>
              </a:rPr>
              <a:t>Take concerns to anyone other than the head of school</a:t>
            </a:r>
          </a:p>
          <a:p>
            <a:pPr lvl="1">
              <a:lnSpc>
                <a:spcPct val="90000"/>
              </a:lnSpc>
              <a:spcAft>
                <a:spcPts val="600"/>
              </a:spcAft>
            </a:pPr>
            <a:endParaRPr lang="en-US" sz="1600" i="1" kern="1200" dirty="0">
              <a:solidFill>
                <a:schemeClr val="tx1"/>
              </a:solidFill>
              <a:latin typeface="+mn-lt"/>
              <a:ea typeface="+mn-ea"/>
              <a:cs typeface="+mn-cs"/>
            </a:endParaRPr>
          </a:p>
          <a:p>
            <a:pPr lvl="1">
              <a:lnSpc>
                <a:spcPct val="90000"/>
              </a:lnSpc>
              <a:spcAft>
                <a:spcPts val="600"/>
              </a:spcAft>
            </a:pPr>
            <a:r>
              <a:rPr lang="en-US" sz="2900" i="1" kern="1200" dirty="0">
                <a:solidFill>
                  <a:schemeClr val="tx1"/>
                </a:solidFill>
                <a:latin typeface="+mn-lt"/>
                <a:ea typeface="+mn-ea"/>
                <a:cs typeface="+mn-cs"/>
              </a:rPr>
              <a:t>Let’s talk about this!</a:t>
            </a:r>
          </a:p>
          <a:p>
            <a:pPr lvl="1">
              <a:lnSpc>
                <a:spcPct val="90000"/>
              </a:lnSpc>
              <a:spcAft>
                <a:spcPts val="600"/>
              </a:spcAft>
            </a:pPr>
            <a:endParaRPr lang="en-US" sz="1600" kern="1200" dirty="0">
              <a:solidFill>
                <a:schemeClr val="tx1"/>
              </a:solidFill>
              <a:latin typeface="+mn-lt"/>
              <a:ea typeface="+mn-ea"/>
              <a:cs typeface="+mn-cs"/>
            </a:endParaRPr>
          </a:p>
          <a:p>
            <a:pPr lvl="1" indent="-228600">
              <a:lnSpc>
                <a:spcPct val="90000"/>
              </a:lnSpc>
              <a:spcAft>
                <a:spcPts val="600"/>
              </a:spcAft>
              <a:buFont typeface="Arial" panose="020B0604020202020204" pitchFamily="34" charset="0"/>
              <a:buChar char="•"/>
            </a:pPr>
            <a:endParaRPr lang="en-US" sz="900" kern="1200" dirty="0">
              <a:solidFill>
                <a:schemeClr val="tx1"/>
              </a:solidFill>
              <a:latin typeface="+mn-lt"/>
              <a:ea typeface="+mn-ea"/>
              <a:cs typeface="+mn-cs"/>
            </a:endParaRPr>
          </a:p>
          <a:p>
            <a:pPr lvl="1" indent="-228600">
              <a:lnSpc>
                <a:spcPct val="90000"/>
              </a:lnSpc>
              <a:spcAft>
                <a:spcPts val="600"/>
              </a:spcAft>
              <a:buFont typeface="Arial" panose="020B0604020202020204" pitchFamily="34" charset="0"/>
              <a:buChar char="•"/>
            </a:pPr>
            <a:endParaRPr lang="en-US" sz="900" kern="1200" dirty="0">
              <a:solidFill>
                <a:schemeClr val="tx1"/>
              </a:solidFill>
              <a:latin typeface="+mn-lt"/>
              <a:ea typeface="+mn-ea"/>
              <a:cs typeface="+mn-cs"/>
            </a:endParaRPr>
          </a:p>
          <a:p>
            <a:pPr lvl="1" indent="-228600">
              <a:lnSpc>
                <a:spcPct val="90000"/>
              </a:lnSpc>
              <a:spcAft>
                <a:spcPts val="600"/>
              </a:spcAft>
              <a:buFont typeface="Arial" panose="020B0604020202020204" pitchFamily="34" charset="0"/>
              <a:buChar char="•"/>
            </a:pPr>
            <a:endParaRPr lang="en-US" sz="900" kern="1200" dirty="0">
              <a:solidFill>
                <a:schemeClr val="tx1"/>
              </a:solidFill>
              <a:latin typeface="+mn-lt"/>
              <a:ea typeface="+mn-ea"/>
              <a:cs typeface="+mn-cs"/>
            </a:endParaRPr>
          </a:p>
          <a:p>
            <a:pPr marL="342900" lvl="1" indent="-228600">
              <a:lnSpc>
                <a:spcPct val="90000"/>
              </a:lnSpc>
              <a:spcAft>
                <a:spcPts val="600"/>
              </a:spcAft>
              <a:buFont typeface="Arial" panose="020B0604020202020204" pitchFamily="34" charset="0"/>
              <a:buChar char="•"/>
            </a:pPr>
            <a:endParaRPr lang="en-US" sz="900" kern="1200" dirty="0">
              <a:solidFill>
                <a:schemeClr val="tx1"/>
              </a:solidFill>
              <a:latin typeface="+mn-lt"/>
              <a:ea typeface="+mn-ea"/>
              <a:cs typeface="+mn-cs"/>
            </a:endParaRPr>
          </a:p>
          <a:p>
            <a:pPr marL="342900" lvl="1" indent="-228600">
              <a:lnSpc>
                <a:spcPct val="90000"/>
              </a:lnSpc>
              <a:spcAft>
                <a:spcPts val="600"/>
              </a:spcAft>
              <a:buFont typeface="Arial" panose="020B0604020202020204" pitchFamily="34" charset="0"/>
              <a:buChar char="•"/>
            </a:pPr>
            <a:endParaRPr lang="en-US" sz="900" kern="1200" dirty="0">
              <a:solidFill>
                <a:schemeClr val="tx1"/>
              </a:solidFill>
              <a:latin typeface="+mn-lt"/>
              <a:ea typeface="+mn-ea"/>
              <a:cs typeface="+mn-cs"/>
            </a:endParaRPr>
          </a:p>
        </p:txBody>
      </p:sp>
    </p:spTree>
    <p:extLst>
      <p:ext uri="{BB962C8B-B14F-4D97-AF65-F5344CB8AC3E}">
        <p14:creationId xmlns:p14="http://schemas.microsoft.com/office/powerpoint/2010/main" val="111281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A2DB-8696-B7D1-5AA3-73DF5E801E38}"/>
              </a:ext>
            </a:extLst>
          </p:cNvPr>
          <p:cNvSpPr>
            <a:spLocks noGrp="1"/>
          </p:cNvSpPr>
          <p:nvPr>
            <p:ph type="title"/>
          </p:nvPr>
        </p:nvSpPr>
        <p:spPr/>
        <p:txBody>
          <a:bodyPr/>
          <a:lstStyle/>
          <a:p>
            <a:r>
              <a:rPr lang="en-US" dirty="0"/>
              <a:t>III. School Culture &amp; Parents</a:t>
            </a:r>
          </a:p>
        </p:txBody>
      </p:sp>
      <p:sp>
        <p:nvSpPr>
          <p:cNvPr id="3" name="Text Placeholder 2">
            <a:extLst>
              <a:ext uri="{FF2B5EF4-FFF2-40B4-BE49-F238E27FC236}">
                <a16:creationId xmlns:a16="http://schemas.microsoft.com/office/drawing/2014/main" id="{DEFF7186-CFE4-D1E9-00FB-586D3B59A69D}"/>
              </a:ext>
            </a:extLst>
          </p:cNvPr>
          <p:cNvSpPr>
            <a:spLocks noGrp="1"/>
          </p:cNvSpPr>
          <p:nvPr>
            <p:ph type="body" idx="1"/>
          </p:nvPr>
        </p:nvSpPr>
        <p:spPr/>
        <p:txBody>
          <a:bodyPr/>
          <a:lstStyle/>
          <a:p>
            <a:endParaRPr lang="en-US" sz="2000" dirty="0"/>
          </a:p>
          <a:p>
            <a:endParaRPr lang="en-US" dirty="0"/>
          </a:p>
          <a:p>
            <a:endParaRPr lang="en-US" sz="2000" dirty="0"/>
          </a:p>
          <a:p>
            <a:r>
              <a:rPr lang="en-US" sz="2000" dirty="0"/>
              <a:t>They’re Not All Crazy; </a:t>
            </a:r>
          </a:p>
          <a:p>
            <a:r>
              <a:rPr lang="en-US" sz="2000" dirty="0"/>
              <a:t>It Just Feels That Way!</a:t>
            </a:r>
          </a:p>
          <a:p>
            <a:endParaRPr lang="en-US" dirty="0"/>
          </a:p>
        </p:txBody>
      </p:sp>
      <p:pic>
        <p:nvPicPr>
          <p:cNvPr id="5" name="Picture 4" descr="A picture containing text, sign, sky, outdoor&#10;&#10;Description automatically generated">
            <a:extLst>
              <a:ext uri="{FF2B5EF4-FFF2-40B4-BE49-F238E27FC236}">
                <a16:creationId xmlns:a16="http://schemas.microsoft.com/office/drawing/2014/main" id="{51E3519C-5C46-9302-EE0B-3BDFD5C264C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046963" y="1106016"/>
            <a:ext cx="4762500" cy="3162300"/>
          </a:xfrm>
          <a:prstGeom prst="rect">
            <a:avLst/>
          </a:prstGeom>
        </p:spPr>
      </p:pic>
      <p:sp>
        <p:nvSpPr>
          <p:cNvPr id="6" name="TextBox 5">
            <a:extLst>
              <a:ext uri="{FF2B5EF4-FFF2-40B4-BE49-F238E27FC236}">
                <a16:creationId xmlns:a16="http://schemas.microsoft.com/office/drawing/2014/main" id="{A390E684-CE82-9044-C010-C025DE76C8F3}"/>
              </a:ext>
            </a:extLst>
          </p:cNvPr>
          <p:cNvSpPr txBox="1"/>
          <p:nvPr/>
        </p:nvSpPr>
        <p:spPr>
          <a:xfrm>
            <a:off x="2190750" y="4152900"/>
            <a:ext cx="4762500" cy="230832"/>
          </a:xfrm>
          <a:prstGeom prst="rect">
            <a:avLst/>
          </a:prstGeom>
          <a:noFill/>
        </p:spPr>
        <p:txBody>
          <a:bodyPr wrap="square" rtlCol="0">
            <a:spAutoFit/>
          </a:bodyPr>
          <a:lstStyle/>
          <a:p>
            <a:r>
              <a:rPr lang="en-US" sz="900">
                <a:hlinkClick r:id="rId3" tooltip="https://theosophywatch.wordpress.com/2018/11/20/untying-the-knots-of-the-heart-a-spiritual-transforming/"/>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797378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Open quotation mark">
            <a:extLst>
              <a:ext uri="{FF2B5EF4-FFF2-40B4-BE49-F238E27FC236}">
                <a16:creationId xmlns:a16="http://schemas.microsoft.com/office/drawing/2014/main" id="{E79BED1E-EC34-353E-B147-95A42A146D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940" y="-287000"/>
            <a:ext cx="4305300" cy="4305300"/>
          </a:xfrm>
          <a:prstGeom prst="rect">
            <a:avLst/>
          </a:prstGeom>
        </p:spPr>
      </p:pic>
      <p:sp>
        <p:nvSpPr>
          <p:cNvPr id="4" name="TextBox 3">
            <a:extLst>
              <a:ext uri="{FF2B5EF4-FFF2-40B4-BE49-F238E27FC236}">
                <a16:creationId xmlns:a16="http://schemas.microsoft.com/office/drawing/2014/main" id="{74FD67D9-CBB3-57DE-1832-71A0F9DCFDAC}"/>
              </a:ext>
            </a:extLst>
          </p:cNvPr>
          <p:cNvSpPr txBox="1"/>
          <p:nvPr/>
        </p:nvSpPr>
        <p:spPr>
          <a:xfrm>
            <a:off x="288036" y="886849"/>
            <a:ext cx="8567928" cy="3046988"/>
          </a:xfrm>
          <a:prstGeom prst="rect">
            <a:avLst/>
          </a:prstGeom>
          <a:noFill/>
        </p:spPr>
        <p:txBody>
          <a:bodyPr wrap="square">
            <a:spAutoFit/>
          </a:bodyPr>
          <a:lstStyle/>
          <a:p>
            <a:pPr algn="ctr"/>
            <a:r>
              <a:rPr lang="en-US" sz="2400" dirty="0">
                <a:effectLst/>
                <a:latin typeface="Proxima Nova" panose="02000506030000020004" pitchFamily="2" charset="0"/>
              </a:rPr>
              <a:t>Private-independent schools continue to report </a:t>
            </a:r>
            <a:r>
              <a:rPr lang="en-US" sz="2400" b="1" dirty="0">
                <a:effectLst/>
                <a:latin typeface="Proxima Nova" panose="02000506030000020004" pitchFamily="2" charset="0"/>
              </a:rPr>
              <a:t>increasing problems with demanding, challenging parents.</a:t>
            </a:r>
          </a:p>
          <a:p>
            <a:pPr algn="ctr"/>
            <a:endParaRPr lang="en-US" sz="2400" dirty="0">
              <a:latin typeface="Proxima Nova" panose="02000506030000020004" pitchFamily="2" charset="0"/>
            </a:endParaRPr>
          </a:p>
          <a:p>
            <a:pPr algn="ctr"/>
            <a:r>
              <a:rPr lang="en-US" sz="2400" dirty="0">
                <a:effectLst/>
                <a:latin typeface="Proxima Nova" panose="02000506030000020004" pitchFamily="2" charset="0"/>
              </a:rPr>
              <a:t>Much recent literature deals with </a:t>
            </a:r>
            <a:r>
              <a:rPr lang="en-US" sz="2400" b="1" dirty="0">
                <a:effectLst/>
                <a:latin typeface="Proxima Nova" panose="02000506030000020004" pitchFamily="2" charset="0"/>
              </a:rPr>
              <a:t>social and cultural phenomena </a:t>
            </a:r>
            <a:r>
              <a:rPr lang="en-US" sz="2400" dirty="0">
                <a:effectLst/>
                <a:latin typeface="Proxima Nova" panose="02000506030000020004" pitchFamily="2" charset="0"/>
              </a:rPr>
              <a:t>that may account for these difficulties. </a:t>
            </a:r>
          </a:p>
          <a:p>
            <a:pPr algn="ctr"/>
            <a:endParaRPr lang="en-US" sz="2400" dirty="0">
              <a:latin typeface="Proxima Nova" panose="02000506030000020004" pitchFamily="2" charset="0"/>
            </a:endParaRPr>
          </a:p>
          <a:p>
            <a:pPr algn="ctr"/>
            <a:r>
              <a:rPr lang="en-US" sz="2400" dirty="0">
                <a:effectLst/>
                <a:latin typeface="Proxima Nova" panose="02000506030000020004" pitchFamily="2" charset="0"/>
              </a:rPr>
              <a:t>ISM identified this growing problem </a:t>
            </a:r>
            <a:r>
              <a:rPr lang="en-US" sz="2400" b="1" dirty="0">
                <a:effectLst/>
                <a:latin typeface="Proxima Nova" panose="02000506030000020004" pitchFamily="2" charset="0"/>
              </a:rPr>
              <a:t>over a decade ago</a:t>
            </a:r>
            <a:r>
              <a:rPr lang="en-US" sz="2400" dirty="0">
                <a:effectLst/>
                <a:latin typeface="Proxima Nova" panose="02000506030000020004" pitchFamily="2" charset="0"/>
              </a:rPr>
              <a:t>, based upon feedback from our client schools.</a:t>
            </a:r>
          </a:p>
        </p:txBody>
      </p:sp>
      <p:sp>
        <p:nvSpPr>
          <p:cNvPr id="11" name="TextBox 10">
            <a:extLst>
              <a:ext uri="{FF2B5EF4-FFF2-40B4-BE49-F238E27FC236}">
                <a16:creationId xmlns:a16="http://schemas.microsoft.com/office/drawing/2014/main" id="{BB04A663-4471-835F-D508-5010BBF055B3}"/>
              </a:ext>
            </a:extLst>
          </p:cNvPr>
          <p:cNvSpPr txBox="1"/>
          <p:nvPr/>
        </p:nvSpPr>
        <p:spPr>
          <a:xfrm rot="19307823">
            <a:off x="1853806" y="1588611"/>
            <a:ext cx="4868494" cy="1862048"/>
          </a:xfrm>
          <a:prstGeom prst="rect">
            <a:avLst/>
          </a:prstGeom>
          <a:noFill/>
        </p:spPr>
        <p:txBody>
          <a:bodyPr wrap="square" rtlCol="0">
            <a:spAutoFit/>
          </a:bodyPr>
          <a:lstStyle/>
          <a:p>
            <a:pPr algn="ctr"/>
            <a:r>
              <a:rPr lang="en-US" sz="11500" b="1" dirty="0">
                <a:solidFill>
                  <a:schemeClr val="accent2"/>
                </a:solidFill>
                <a:latin typeface="Proxima Nova" panose="02000506030000020004" pitchFamily="2" charset="0"/>
              </a:rPr>
              <a:t>1994</a:t>
            </a:r>
            <a:endParaRPr lang="en-US" sz="11500" b="1" i="1" dirty="0">
              <a:solidFill>
                <a:schemeClr val="accent2"/>
              </a:solidFill>
              <a:latin typeface="Proxima Nova" panose="02000506030000020004" pitchFamily="2" charset="0"/>
            </a:endParaRPr>
          </a:p>
        </p:txBody>
      </p:sp>
      <p:sp>
        <p:nvSpPr>
          <p:cNvPr id="10" name="TextBox 9">
            <a:extLst>
              <a:ext uri="{FF2B5EF4-FFF2-40B4-BE49-F238E27FC236}">
                <a16:creationId xmlns:a16="http://schemas.microsoft.com/office/drawing/2014/main" id="{25800A37-942F-8E51-2452-D580B10A63D2}"/>
              </a:ext>
            </a:extLst>
          </p:cNvPr>
          <p:cNvSpPr txBox="1"/>
          <p:nvPr/>
        </p:nvSpPr>
        <p:spPr>
          <a:xfrm>
            <a:off x="3017520" y="4102762"/>
            <a:ext cx="3108960" cy="307777"/>
          </a:xfrm>
          <a:prstGeom prst="rect">
            <a:avLst/>
          </a:prstGeom>
          <a:noFill/>
        </p:spPr>
        <p:txBody>
          <a:bodyPr wrap="square" rtlCol="0">
            <a:spAutoFit/>
          </a:bodyPr>
          <a:lstStyle/>
          <a:p>
            <a:r>
              <a:rPr lang="en-US" dirty="0">
                <a:latin typeface="Proxima Nova" panose="02000506030000020004" pitchFamily="2" charset="0"/>
              </a:rPr>
              <a:t>~Published in </a:t>
            </a:r>
            <a:r>
              <a:rPr lang="en-US" i="1" dirty="0">
                <a:latin typeface="Proxima Nova" panose="02000506030000020004" pitchFamily="2" charset="0"/>
              </a:rPr>
              <a:t>Ideas &amp; Perspectives</a:t>
            </a:r>
          </a:p>
        </p:txBody>
      </p:sp>
    </p:spTree>
    <p:extLst>
      <p:ext uri="{BB962C8B-B14F-4D97-AF65-F5344CB8AC3E}">
        <p14:creationId xmlns:p14="http://schemas.microsoft.com/office/powerpoint/2010/main" val="75420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ssolv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graphicFrame>
        <p:nvGraphicFramePr>
          <p:cNvPr id="604" name="Google Shape;604;gbad7b300c7_6_0"/>
          <p:cNvGraphicFramePr/>
          <p:nvPr/>
        </p:nvGraphicFramePr>
        <p:xfrm>
          <a:off x="0" y="0"/>
          <a:ext cx="9144000" cy="5143500"/>
        </p:xfrm>
        <a:graphic>
          <a:graphicData uri="http://schemas.openxmlformats.org/drawingml/2006/table">
            <a:tbl>
              <a:tblPr>
                <a:noFil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407697">
                <a:tc>
                  <a:txBody>
                    <a:bodyPr/>
                    <a:lstStyle/>
                    <a:p>
                      <a:pPr marL="723900" marR="0" lvl="0" indent="0" algn="ctr" rtl="0">
                        <a:lnSpc>
                          <a:spcPct val="150000"/>
                        </a:lnSpc>
                        <a:spcBef>
                          <a:spcPts val="0"/>
                        </a:spcBef>
                        <a:spcAft>
                          <a:spcPts val="0"/>
                        </a:spcAft>
                        <a:buClr>
                          <a:srgbClr val="FFFFFF"/>
                        </a:buClr>
                        <a:buSzPts val="2000"/>
                        <a:buFont typeface="Arial"/>
                        <a:buNone/>
                      </a:pPr>
                      <a:r>
                        <a:rPr lang="en-US" sz="1500" b="1" u="none" strike="noStrike" cap="none" dirty="0">
                          <a:solidFill>
                            <a:srgbClr val="FFFFFF"/>
                          </a:solidFill>
                          <a:latin typeface="Proxima Nova" panose="02000506030000020004" pitchFamily="2" charset="0"/>
                          <a:ea typeface="Calibri"/>
                          <a:cs typeface="Calibri"/>
                          <a:sym typeface="Calibri"/>
                        </a:rPr>
                        <a:t>20</a:t>
                      </a:r>
                      <a:r>
                        <a:rPr lang="en-US" sz="1500" b="1" u="none" strike="noStrike" cap="none" baseline="30000" dirty="0">
                          <a:solidFill>
                            <a:srgbClr val="FFFFFF"/>
                          </a:solidFill>
                          <a:latin typeface="Proxima Nova" panose="02000506030000020004" pitchFamily="2" charset="0"/>
                          <a:ea typeface="Calibri"/>
                          <a:cs typeface="Calibri"/>
                          <a:sym typeface="Calibri"/>
                        </a:rPr>
                        <a:t>th </a:t>
                      </a:r>
                      <a:r>
                        <a:rPr lang="en-US" sz="1500" b="1" u="none" strike="noStrike" cap="none" dirty="0">
                          <a:solidFill>
                            <a:srgbClr val="FFFFFF"/>
                          </a:solidFill>
                          <a:latin typeface="Proxima Nova" panose="02000506030000020004" pitchFamily="2" charset="0"/>
                          <a:ea typeface="Calibri"/>
                          <a:cs typeface="Calibri"/>
                          <a:sym typeface="Calibri"/>
                        </a:rPr>
                        <a:t>Century Marketing</a:t>
                      </a:r>
                      <a:endParaRPr sz="1500" b="1"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3975" cap="flat" cmpd="sng">
                      <a:solidFill>
                        <a:srgbClr val="FFFFFF"/>
                      </a:solidFill>
                      <a:prstDash val="solid"/>
                      <a:round/>
                      <a:headEnd type="none" w="sm" len="sm"/>
                      <a:tailEnd type="none" w="sm" len="sm"/>
                    </a:lnB>
                    <a:solidFill>
                      <a:srgbClr val="4F81BD"/>
                    </a:solidFill>
                  </a:tcPr>
                </a:tc>
                <a:tc>
                  <a:txBody>
                    <a:bodyPr/>
                    <a:lstStyle/>
                    <a:p>
                      <a:pPr marL="635000" marR="0" lvl="0" indent="0" algn="ctr" rtl="0">
                        <a:lnSpc>
                          <a:spcPct val="150000"/>
                        </a:lnSpc>
                        <a:spcBef>
                          <a:spcPts val="0"/>
                        </a:spcBef>
                        <a:spcAft>
                          <a:spcPts val="0"/>
                        </a:spcAft>
                        <a:buClr>
                          <a:srgbClr val="FFFFFF"/>
                        </a:buClr>
                        <a:buSzPts val="2000"/>
                        <a:buFont typeface="Arial"/>
                        <a:buNone/>
                      </a:pPr>
                      <a:r>
                        <a:rPr lang="en-US" sz="1500" b="1" u="none" strike="noStrike" cap="none" dirty="0">
                          <a:solidFill>
                            <a:srgbClr val="FFFFFF"/>
                          </a:solidFill>
                          <a:latin typeface="Proxima Nova" panose="02000506030000020004" pitchFamily="2" charset="0"/>
                          <a:ea typeface="Calibri"/>
                          <a:cs typeface="Calibri"/>
                          <a:sym typeface="Calibri"/>
                        </a:rPr>
                        <a:t>Today’s Marketing</a:t>
                      </a:r>
                      <a:endParaRPr sz="1500" b="1"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53975"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425768">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The school is the brand</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3975"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The student is the brand</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53975"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1"/>
                  </a:ext>
                </a:extLst>
              </a:tr>
              <a:tr h="413369">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Parent is a passive consumer</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Parent is an active consumer</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extLst>
                  <a:ext uri="{0D108BD9-81ED-4DB2-BD59-A6C34878D82A}">
                    <a16:rowId xmlns:a16="http://schemas.microsoft.com/office/drawing/2014/main" val="10002"/>
                  </a:ext>
                </a:extLst>
              </a:tr>
              <a:tr h="425585">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Parent is easily satisfied</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Parent has high expectations</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3"/>
                  </a:ext>
                </a:extLst>
              </a:tr>
              <a:tr h="380976">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Parent trusts authority</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Parent mistrusts authority</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extLst>
                  <a:ext uri="{0D108BD9-81ED-4DB2-BD59-A6C34878D82A}">
                    <a16:rowId xmlns:a16="http://schemas.microsoft.com/office/drawing/2014/main" val="10004"/>
                  </a:ext>
                </a:extLst>
              </a:tr>
              <a:tr h="356583">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Admission Director is the frontline storyteller</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Digital messaging is frontline storyteller</a:t>
                      </a:r>
                      <a:endParaRPr sz="1300" u="none" strike="noStrike" cap="none" dirty="0">
                        <a:latin typeface="Proxima Nova" panose="02000506030000020004" pitchFamily="2" charset="0"/>
                        <a:ea typeface="Calibri"/>
                        <a:cs typeface="Calibri"/>
                        <a:sym typeface="Calibri"/>
                      </a:endParaRPr>
                    </a:p>
                  </a:txBody>
                  <a:tcPr marL="0" marR="0" marT="1613"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5"/>
                  </a:ext>
                </a:extLst>
              </a:tr>
              <a:tr h="347953">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Inquiry and application are key metrics</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Re-enrollment is key metric</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extLst>
                  <a:ext uri="{0D108BD9-81ED-4DB2-BD59-A6C34878D82A}">
                    <a16:rowId xmlns:a16="http://schemas.microsoft.com/office/drawing/2014/main" val="10006"/>
                  </a:ext>
                </a:extLst>
              </a:tr>
              <a:tr h="365233">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Marketing a product (school &amp; curriculum)</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Marketing an experience</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7"/>
                  </a:ext>
                </a:extLst>
              </a:tr>
              <a:tr h="360513">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Word-of-mouth drives initial inquiry</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Word-of-mouth still drives initial inquiry</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extLst>
                  <a:ext uri="{0D108BD9-81ED-4DB2-BD59-A6C34878D82A}">
                    <a16:rowId xmlns:a16="http://schemas.microsoft.com/office/drawing/2014/main" val="10008"/>
                  </a:ext>
                </a:extLst>
              </a:tr>
              <a:tr h="380409">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Of course they’ll come, and they’ll stay</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They may not come, they may not stay</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09"/>
                  </a:ext>
                </a:extLst>
              </a:tr>
              <a:tr h="358448">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One or no-one responsible for marketing</a:t>
                      </a:r>
                      <a:endParaRPr sz="1300" u="none" strike="noStrike" cap="none" dirty="0">
                        <a:latin typeface="Proxima Nova" panose="02000506030000020004" pitchFamily="2" charset="0"/>
                        <a:ea typeface="Calibri"/>
                        <a:cs typeface="Calibri"/>
                        <a:sym typeface="Calibri"/>
                      </a:endParaRPr>
                    </a:p>
                  </a:txBody>
                  <a:tcPr marL="0" marR="0" marT="1613"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Everyone is responsible for marketing</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extLst>
                  <a:ext uri="{0D108BD9-81ED-4DB2-BD59-A6C34878D82A}">
                    <a16:rowId xmlns:a16="http://schemas.microsoft.com/office/drawing/2014/main" val="10010"/>
                  </a:ext>
                </a:extLst>
              </a:tr>
              <a:tr h="420461">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Internal marketing not critical</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Internal marketing critical</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D0D8E8"/>
                    </a:solidFill>
                  </a:tcPr>
                </a:tc>
                <a:extLst>
                  <a:ext uri="{0D108BD9-81ED-4DB2-BD59-A6C34878D82A}">
                    <a16:rowId xmlns:a16="http://schemas.microsoft.com/office/drawing/2014/main" val="10011"/>
                  </a:ext>
                </a:extLst>
              </a:tr>
              <a:tr h="500505">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Schools comfortable with the status quo</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tc>
                  <a:txBody>
                    <a:bodyPr/>
                    <a:lstStyle/>
                    <a:p>
                      <a:pPr marL="50800" marR="0" lvl="0" indent="0" algn="ctr" rtl="0">
                        <a:lnSpc>
                          <a:spcPct val="150000"/>
                        </a:lnSpc>
                        <a:spcBef>
                          <a:spcPts val="0"/>
                        </a:spcBef>
                        <a:spcAft>
                          <a:spcPts val="0"/>
                        </a:spcAft>
                        <a:buClr>
                          <a:schemeClr val="dk1"/>
                        </a:buClr>
                        <a:buSzPts val="1700"/>
                        <a:buFont typeface="Arial"/>
                        <a:buNone/>
                      </a:pPr>
                      <a:r>
                        <a:rPr lang="en-US" sz="1300" u="none" strike="noStrike" cap="none" dirty="0">
                          <a:latin typeface="Proxima Nova" panose="02000506030000020004" pitchFamily="2" charset="0"/>
                          <a:ea typeface="Calibri"/>
                          <a:cs typeface="Calibri"/>
                          <a:sym typeface="Calibri"/>
                        </a:rPr>
                        <a:t>Status quo challenges value proposition</a:t>
                      </a:r>
                      <a:endParaRPr sz="1300" u="none" strike="noStrike" cap="none" dirty="0">
                        <a:latin typeface="Proxima Nova" panose="02000506030000020004" pitchFamily="2" charset="0"/>
                        <a:ea typeface="Calibri"/>
                        <a:cs typeface="Calibri"/>
                        <a:sym typeface="Calibri"/>
                      </a:endParaRPr>
                    </a:p>
                  </a:txBody>
                  <a:tcPr marL="0" marR="0" marT="0" marB="0">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9EDF4"/>
                    </a:solidFill>
                  </a:tcPr>
                </a:tc>
                <a:extLst>
                  <a:ext uri="{0D108BD9-81ED-4DB2-BD59-A6C34878D82A}">
                    <a16:rowId xmlns:a16="http://schemas.microsoft.com/office/drawing/2014/main" val="10012"/>
                  </a:ext>
                </a:extLst>
              </a:tr>
            </a:tbl>
          </a:graphicData>
        </a:graphic>
      </p:graphicFrame>
      <p:sp>
        <p:nvSpPr>
          <p:cNvPr id="2" name="Oval 1">
            <a:extLst>
              <a:ext uri="{FF2B5EF4-FFF2-40B4-BE49-F238E27FC236}">
                <a16:creationId xmlns:a16="http://schemas.microsoft.com/office/drawing/2014/main" id="{49FC295A-91B8-78A3-BCB0-0C8CA4D18D25}"/>
              </a:ext>
            </a:extLst>
          </p:cNvPr>
          <p:cNvSpPr/>
          <p:nvPr/>
        </p:nvSpPr>
        <p:spPr>
          <a:xfrm>
            <a:off x="5709920" y="1188720"/>
            <a:ext cx="2377440" cy="4368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D7CEE102-1F00-B535-0091-00D3E4B3B331}"/>
              </a:ext>
            </a:extLst>
          </p:cNvPr>
          <p:cNvSpPr/>
          <p:nvPr/>
        </p:nvSpPr>
        <p:spPr>
          <a:xfrm>
            <a:off x="5725160" y="1644396"/>
            <a:ext cx="2377440" cy="4368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86A3692B-CCF4-013C-57EB-6DE24D547354}"/>
              </a:ext>
            </a:extLst>
          </p:cNvPr>
          <p:cNvSpPr/>
          <p:nvPr/>
        </p:nvSpPr>
        <p:spPr>
          <a:xfrm>
            <a:off x="5725160" y="754634"/>
            <a:ext cx="2377440" cy="4368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4"/>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5B89"/>
              </a:buClr>
              <a:buSzPts val="2800"/>
              <a:buFont typeface="Arial"/>
              <a:buNone/>
            </a:pPr>
            <a:r>
              <a:rPr lang="en"/>
              <a:t>Presented by</a:t>
            </a:r>
            <a:br>
              <a:rPr lang="en"/>
            </a:br>
            <a:endParaRPr dirty="0"/>
          </a:p>
        </p:txBody>
      </p:sp>
      <p:pic>
        <p:nvPicPr>
          <p:cNvPr id="41" name="Google Shape;41;p4" descr="A person wearing glasses and a suit&#10;&#10;Description automatically generated with medium confidence"/>
          <p:cNvPicPr preferRelativeResize="0"/>
          <p:nvPr/>
        </p:nvPicPr>
        <p:blipFill rotWithShape="1">
          <a:blip r:embed="rId3">
            <a:alphaModFix/>
          </a:blip>
          <a:srcRect/>
          <a:stretch/>
        </p:blipFill>
        <p:spPr>
          <a:xfrm>
            <a:off x="842682" y="1228034"/>
            <a:ext cx="2041782" cy="2037682"/>
          </a:xfrm>
          <a:prstGeom prst="ellipse">
            <a:avLst/>
          </a:prstGeom>
          <a:noFill/>
          <a:ln>
            <a:noFill/>
          </a:ln>
        </p:spPr>
      </p:pic>
      <p:graphicFrame>
        <p:nvGraphicFramePr>
          <p:cNvPr id="42" name="Google Shape;42;p4"/>
          <p:cNvGraphicFramePr/>
          <p:nvPr/>
        </p:nvGraphicFramePr>
        <p:xfrm>
          <a:off x="3773006" y="594839"/>
          <a:ext cx="4528450" cy="1943350"/>
        </p:xfrm>
        <a:graphic>
          <a:graphicData uri="http://schemas.openxmlformats.org/drawingml/2006/table">
            <a:tbl>
              <a:tblPr firstRow="1" bandRow="1">
                <a:noFill/>
                <a:tableStyleId>{38623BFC-6A6A-4BE2-9748-7C05263B6572}</a:tableStyleId>
              </a:tblPr>
              <a:tblGrid>
                <a:gridCol w="3340025">
                  <a:extLst>
                    <a:ext uri="{9D8B030D-6E8A-4147-A177-3AD203B41FA5}">
                      <a16:colId xmlns:a16="http://schemas.microsoft.com/office/drawing/2014/main" val="20000"/>
                    </a:ext>
                  </a:extLst>
                </a:gridCol>
                <a:gridCol w="1188425">
                  <a:extLst>
                    <a:ext uri="{9D8B030D-6E8A-4147-A177-3AD203B41FA5}">
                      <a16:colId xmlns:a16="http://schemas.microsoft.com/office/drawing/2014/main" val="20001"/>
                    </a:ext>
                  </a:extLst>
                </a:gridCol>
              </a:tblGrid>
              <a:tr h="487675">
                <a:tc>
                  <a:txBody>
                    <a:bodyPr/>
                    <a:lstStyle/>
                    <a:p>
                      <a:pPr marL="0" marR="0" lvl="0" indent="0" algn="l" rtl="0">
                        <a:lnSpc>
                          <a:spcPct val="100000"/>
                        </a:lnSpc>
                        <a:spcBef>
                          <a:spcPts val="0"/>
                        </a:spcBef>
                        <a:spcAft>
                          <a:spcPts val="0"/>
                        </a:spcAft>
                        <a:buNone/>
                      </a:pPr>
                      <a:endParaRPr sz="2400" u="none" strike="noStrike" cap="none" dirty="0"/>
                    </a:p>
                  </a:txBody>
                  <a:tcPr marL="121925" marR="121925" marT="60950" marB="60950">
                    <a:solidFill>
                      <a:srgbClr val="A5A5A5"/>
                    </a:solidFill>
                  </a:tcPr>
                </a:tc>
                <a:tc>
                  <a:txBody>
                    <a:bodyPr/>
                    <a:lstStyle/>
                    <a:p>
                      <a:pPr marL="0" marR="0" lvl="0" indent="0" algn="ctr" rtl="0">
                        <a:lnSpc>
                          <a:spcPct val="100000"/>
                        </a:lnSpc>
                        <a:spcBef>
                          <a:spcPts val="0"/>
                        </a:spcBef>
                        <a:spcAft>
                          <a:spcPts val="0"/>
                        </a:spcAft>
                        <a:buNone/>
                      </a:pPr>
                      <a:r>
                        <a:rPr lang="en" sz="1600" i="1" u="none" strike="noStrike" cap="none"/>
                        <a:t>Years</a:t>
                      </a:r>
                      <a:endParaRPr sz="2400" i="1" u="none" strike="noStrike" cap="none" dirty="0"/>
                    </a:p>
                  </a:txBody>
                  <a:tcPr marL="121925" marR="121925" marT="60950" marB="60950">
                    <a:solidFill>
                      <a:srgbClr val="A5A5A5"/>
                    </a:solidFill>
                  </a:tcPr>
                </a:tc>
                <a:extLst>
                  <a:ext uri="{0D108BD9-81ED-4DB2-BD59-A6C34878D82A}">
                    <a16:rowId xmlns:a16="http://schemas.microsoft.com/office/drawing/2014/main" val="10000"/>
                  </a:ext>
                </a:extLst>
              </a:tr>
              <a:tr h="485225">
                <a:tc>
                  <a:txBody>
                    <a:bodyPr/>
                    <a:lstStyle/>
                    <a:p>
                      <a:pPr marL="0" marR="0" lvl="0" indent="0" algn="l" rtl="0">
                        <a:lnSpc>
                          <a:spcPct val="100000"/>
                        </a:lnSpc>
                        <a:spcBef>
                          <a:spcPts val="0"/>
                        </a:spcBef>
                        <a:spcAft>
                          <a:spcPts val="0"/>
                        </a:spcAft>
                        <a:buNone/>
                      </a:pPr>
                      <a:r>
                        <a:rPr lang="en" sz="1500" b="0" u="none" strike="noStrike" cap="none"/>
                        <a:t>Univ. of Georgia Admissions</a:t>
                      </a:r>
                      <a:endParaRPr sz="1500" b="0" i="0" u="none" strike="noStrike" cap="none" dirty="0"/>
                    </a:p>
                  </a:txBody>
                  <a:tcPr marL="121925" marR="121925" marT="60950" marB="60950"/>
                </a:tc>
                <a:tc>
                  <a:txBody>
                    <a:bodyPr/>
                    <a:lstStyle/>
                    <a:p>
                      <a:pPr marL="0" marR="0" lvl="0" indent="0" algn="l" rtl="0">
                        <a:lnSpc>
                          <a:spcPct val="100000"/>
                        </a:lnSpc>
                        <a:spcBef>
                          <a:spcPts val="0"/>
                        </a:spcBef>
                        <a:spcAft>
                          <a:spcPts val="0"/>
                        </a:spcAft>
                        <a:buNone/>
                      </a:pPr>
                      <a:r>
                        <a:rPr lang="en" sz="1500" b="0" u="none" strike="noStrike" cap="none"/>
                        <a:t>1980-1981</a:t>
                      </a:r>
                      <a:endParaRPr sz="1500" b="0" i="0" u="none" strike="noStrike" cap="none" dirty="0"/>
                    </a:p>
                  </a:txBody>
                  <a:tcPr marL="121925" marR="121925" marT="60950" marB="60950"/>
                </a:tc>
                <a:extLst>
                  <a:ext uri="{0D108BD9-81ED-4DB2-BD59-A6C34878D82A}">
                    <a16:rowId xmlns:a16="http://schemas.microsoft.com/office/drawing/2014/main" val="10001"/>
                  </a:ext>
                </a:extLst>
              </a:tr>
              <a:tr h="485225">
                <a:tc>
                  <a:txBody>
                    <a:bodyPr/>
                    <a:lstStyle/>
                    <a:p>
                      <a:pPr marL="0" marR="0" lvl="0" indent="0" algn="l" rtl="0">
                        <a:lnSpc>
                          <a:spcPct val="100000"/>
                        </a:lnSpc>
                        <a:spcBef>
                          <a:spcPts val="0"/>
                        </a:spcBef>
                        <a:spcAft>
                          <a:spcPts val="0"/>
                        </a:spcAft>
                        <a:buClr>
                          <a:srgbClr val="000000"/>
                        </a:buClr>
                        <a:buSzPts val="1500"/>
                        <a:buFont typeface="Arial"/>
                        <a:buNone/>
                      </a:pPr>
                      <a:r>
                        <a:rPr lang="en" sz="1500" b="0" u="none" strike="noStrike" cap="none"/>
                        <a:t>Baylor School (Chattanooga, TN)*</a:t>
                      </a:r>
                      <a:endParaRPr sz="1500" b="0" i="0" u="none" strike="noStrike" cap="none" dirty="0"/>
                    </a:p>
                  </a:txBody>
                  <a:tcPr marL="121925" marR="121925" marT="60950" marB="60950"/>
                </a:tc>
                <a:tc>
                  <a:txBody>
                    <a:bodyPr/>
                    <a:lstStyle/>
                    <a:p>
                      <a:pPr marL="0" marR="0" lvl="0" indent="0" algn="l" rtl="0">
                        <a:lnSpc>
                          <a:spcPct val="100000"/>
                        </a:lnSpc>
                        <a:spcBef>
                          <a:spcPts val="0"/>
                        </a:spcBef>
                        <a:spcAft>
                          <a:spcPts val="0"/>
                        </a:spcAft>
                        <a:buNone/>
                      </a:pPr>
                      <a:r>
                        <a:rPr lang="en" sz="1500" b="0" u="none" strike="noStrike" cap="none"/>
                        <a:t>1981-1990</a:t>
                      </a:r>
                      <a:endParaRPr sz="1500" b="0" i="0" u="none" strike="noStrike" cap="none" dirty="0"/>
                    </a:p>
                  </a:txBody>
                  <a:tcPr marL="121925" marR="121925" marT="60950" marB="60950"/>
                </a:tc>
                <a:extLst>
                  <a:ext uri="{0D108BD9-81ED-4DB2-BD59-A6C34878D82A}">
                    <a16:rowId xmlns:a16="http://schemas.microsoft.com/office/drawing/2014/main" val="10002"/>
                  </a:ext>
                </a:extLst>
              </a:tr>
              <a:tr h="485225">
                <a:tc>
                  <a:txBody>
                    <a:bodyPr/>
                    <a:lstStyle/>
                    <a:p>
                      <a:pPr marL="0" marR="0" lvl="0" indent="0" algn="l" rtl="0">
                        <a:lnSpc>
                          <a:spcPct val="100000"/>
                        </a:lnSpc>
                        <a:spcBef>
                          <a:spcPts val="0"/>
                        </a:spcBef>
                        <a:spcAft>
                          <a:spcPts val="0"/>
                        </a:spcAft>
                        <a:buNone/>
                      </a:pPr>
                      <a:r>
                        <a:rPr lang="en" sz="1500" b="0" u="none" strike="noStrike" cap="none"/>
                        <a:t>Hammond School (Columbia, SC)</a:t>
                      </a:r>
                      <a:endParaRPr sz="1500" b="0" i="0" u="none" strike="noStrike" cap="none" dirty="0"/>
                    </a:p>
                  </a:txBody>
                  <a:tcPr marL="121925" marR="121925" marT="60950" marB="60950"/>
                </a:tc>
                <a:tc>
                  <a:txBody>
                    <a:bodyPr/>
                    <a:lstStyle/>
                    <a:p>
                      <a:pPr marL="0" marR="0" lvl="0" indent="0" algn="l" rtl="0">
                        <a:lnSpc>
                          <a:spcPct val="100000"/>
                        </a:lnSpc>
                        <a:spcBef>
                          <a:spcPts val="0"/>
                        </a:spcBef>
                        <a:spcAft>
                          <a:spcPts val="0"/>
                        </a:spcAft>
                        <a:buNone/>
                      </a:pPr>
                      <a:r>
                        <a:rPr lang="en" sz="1500" b="0" u="none" strike="noStrike" cap="none"/>
                        <a:t>1990-1997</a:t>
                      </a:r>
                      <a:endParaRPr sz="1500" b="0" i="0" u="none" strike="noStrike" cap="none" dirty="0"/>
                    </a:p>
                  </a:txBody>
                  <a:tcPr marL="121925" marR="121925" marT="60950" marB="60950"/>
                </a:tc>
                <a:extLst>
                  <a:ext uri="{0D108BD9-81ED-4DB2-BD59-A6C34878D82A}">
                    <a16:rowId xmlns:a16="http://schemas.microsoft.com/office/drawing/2014/main" val="10003"/>
                  </a:ext>
                </a:extLst>
              </a:tr>
            </a:tbl>
          </a:graphicData>
        </a:graphic>
      </p:graphicFrame>
      <p:graphicFrame>
        <p:nvGraphicFramePr>
          <p:cNvPr id="43" name="Google Shape;43;p4"/>
          <p:cNvGraphicFramePr/>
          <p:nvPr/>
        </p:nvGraphicFramePr>
        <p:xfrm>
          <a:off x="3773006" y="2571750"/>
          <a:ext cx="4528450" cy="1902325"/>
        </p:xfrm>
        <a:graphic>
          <a:graphicData uri="http://schemas.openxmlformats.org/drawingml/2006/table">
            <a:tbl>
              <a:tblPr firstRow="1" bandRow="1">
                <a:noFill/>
                <a:tableStyleId>{38623BFC-6A6A-4BE2-9748-7C05263B6572}</a:tableStyleId>
              </a:tblPr>
              <a:tblGrid>
                <a:gridCol w="3340025">
                  <a:extLst>
                    <a:ext uri="{9D8B030D-6E8A-4147-A177-3AD203B41FA5}">
                      <a16:colId xmlns:a16="http://schemas.microsoft.com/office/drawing/2014/main" val="20000"/>
                    </a:ext>
                  </a:extLst>
                </a:gridCol>
                <a:gridCol w="1188425">
                  <a:extLst>
                    <a:ext uri="{9D8B030D-6E8A-4147-A177-3AD203B41FA5}">
                      <a16:colId xmlns:a16="http://schemas.microsoft.com/office/drawing/2014/main" val="20001"/>
                    </a:ext>
                  </a:extLst>
                </a:gridCol>
              </a:tblGrid>
              <a:tr h="446650">
                <a:tc>
                  <a:txBody>
                    <a:bodyPr/>
                    <a:lstStyle/>
                    <a:p>
                      <a:pPr marL="0" marR="0" lvl="0" indent="0" algn="ctr" rtl="0">
                        <a:lnSpc>
                          <a:spcPct val="100000"/>
                        </a:lnSpc>
                        <a:spcBef>
                          <a:spcPts val="0"/>
                        </a:spcBef>
                        <a:spcAft>
                          <a:spcPts val="0"/>
                        </a:spcAft>
                        <a:buNone/>
                      </a:pPr>
                      <a:r>
                        <a:rPr lang="en" sz="1500" b="1" i="1" u="none" strike="noStrike" cap="none"/>
                        <a:t>Headships</a:t>
                      </a:r>
                      <a:endParaRPr dirty="0"/>
                    </a:p>
                  </a:txBody>
                  <a:tcPr marL="121925" marR="121925" marT="60950" marB="60950">
                    <a:solidFill>
                      <a:srgbClr val="A5A5A5"/>
                    </a:solidFill>
                  </a:tcPr>
                </a:tc>
                <a:tc>
                  <a:txBody>
                    <a:bodyPr/>
                    <a:lstStyle/>
                    <a:p>
                      <a:pPr marL="0" marR="0" lvl="0" indent="0" algn="l" rtl="0">
                        <a:lnSpc>
                          <a:spcPct val="100000"/>
                        </a:lnSpc>
                        <a:spcBef>
                          <a:spcPts val="0"/>
                        </a:spcBef>
                        <a:spcAft>
                          <a:spcPts val="0"/>
                        </a:spcAft>
                        <a:buNone/>
                      </a:pPr>
                      <a:endParaRPr sz="1500" b="1" i="0" u="none" strike="noStrike" cap="none" dirty="0"/>
                    </a:p>
                  </a:txBody>
                  <a:tcPr marL="121925" marR="121925" marT="60950" marB="60950">
                    <a:solidFill>
                      <a:srgbClr val="A5A5A5"/>
                    </a:solidFill>
                  </a:tcPr>
                </a:tc>
                <a:extLst>
                  <a:ext uri="{0D108BD9-81ED-4DB2-BD59-A6C34878D82A}">
                    <a16:rowId xmlns:a16="http://schemas.microsoft.com/office/drawing/2014/main" val="10000"/>
                  </a:ext>
                </a:extLst>
              </a:tr>
              <a:tr h="485225">
                <a:tc>
                  <a:txBody>
                    <a:bodyPr/>
                    <a:lstStyle/>
                    <a:p>
                      <a:pPr marL="0" marR="0" lvl="0" indent="0" algn="l" rtl="0">
                        <a:lnSpc>
                          <a:spcPct val="100000"/>
                        </a:lnSpc>
                        <a:spcBef>
                          <a:spcPts val="0"/>
                        </a:spcBef>
                        <a:spcAft>
                          <a:spcPts val="0"/>
                        </a:spcAft>
                        <a:buNone/>
                      </a:pPr>
                      <a:r>
                        <a:rPr lang="en" sz="1500" b="0" u="none" strike="noStrike" cap="none"/>
                        <a:t>Valwood School (Valdosta, GA)</a:t>
                      </a:r>
                      <a:endParaRPr sz="1500" b="0" i="0" u="none" strike="noStrike" cap="none" dirty="0"/>
                    </a:p>
                  </a:txBody>
                  <a:tcPr marL="121925" marR="121925" marT="60950" marB="60950"/>
                </a:tc>
                <a:tc>
                  <a:txBody>
                    <a:bodyPr/>
                    <a:lstStyle/>
                    <a:p>
                      <a:pPr marL="0" marR="0" lvl="0" indent="0" algn="l" rtl="0">
                        <a:lnSpc>
                          <a:spcPct val="100000"/>
                        </a:lnSpc>
                        <a:spcBef>
                          <a:spcPts val="0"/>
                        </a:spcBef>
                        <a:spcAft>
                          <a:spcPts val="0"/>
                        </a:spcAft>
                        <a:buNone/>
                      </a:pPr>
                      <a:r>
                        <a:rPr lang="en" sz="1500" b="0" u="none" strike="noStrike" cap="none"/>
                        <a:t>1997-2003</a:t>
                      </a:r>
                      <a:endParaRPr sz="1500" b="0" i="0" u="none" strike="noStrike" cap="none" dirty="0"/>
                    </a:p>
                  </a:txBody>
                  <a:tcPr marL="121925" marR="121925" marT="60950" marB="60950"/>
                </a:tc>
                <a:extLst>
                  <a:ext uri="{0D108BD9-81ED-4DB2-BD59-A6C34878D82A}">
                    <a16:rowId xmlns:a16="http://schemas.microsoft.com/office/drawing/2014/main" val="10001"/>
                  </a:ext>
                </a:extLst>
              </a:tr>
              <a:tr h="485225">
                <a:tc>
                  <a:txBody>
                    <a:bodyPr/>
                    <a:lstStyle/>
                    <a:p>
                      <a:pPr marL="0" marR="0" lvl="0" indent="0" algn="l" rtl="0">
                        <a:lnSpc>
                          <a:spcPct val="100000"/>
                        </a:lnSpc>
                        <a:spcBef>
                          <a:spcPts val="0"/>
                        </a:spcBef>
                        <a:spcAft>
                          <a:spcPts val="0"/>
                        </a:spcAft>
                        <a:buClr>
                          <a:srgbClr val="000000"/>
                        </a:buClr>
                        <a:buSzPts val="1500"/>
                        <a:buFont typeface="Arial"/>
                        <a:buNone/>
                      </a:pPr>
                      <a:r>
                        <a:rPr lang="en" sz="1500" b="0" u="none" strike="noStrike" cap="none"/>
                        <a:t>Brookstone School (Columbus, GA)</a:t>
                      </a:r>
                      <a:endParaRPr sz="1500" b="0" i="0" u="none" strike="noStrike" cap="none" dirty="0"/>
                    </a:p>
                  </a:txBody>
                  <a:tcPr marL="121925" marR="121925" marT="60950" marB="60950"/>
                </a:tc>
                <a:tc>
                  <a:txBody>
                    <a:bodyPr/>
                    <a:lstStyle/>
                    <a:p>
                      <a:pPr marL="0" marR="0" lvl="0" indent="0" algn="l" rtl="0">
                        <a:lnSpc>
                          <a:spcPct val="100000"/>
                        </a:lnSpc>
                        <a:spcBef>
                          <a:spcPts val="0"/>
                        </a:spcBef>
                        <a:spcAft>
                          <a:spcPts val="0"/>
                        </a:spcAft>
                        <a:buNone/>
                      </a:pPr>
                      <a:r>
                        <a:rPr lang="en" sz="1500" b="0" u="none" strike="noStrike" cap="none"/>
                        <a:t>2003-2009</a:t>
                      </a:r>
                      <a:endParaRPr sz="1500" b="0" i="0" u="none" strike="noStrike" cap="none" dirty="0"/>
                    </a:p>
                  </a:txBody>
                  <a:tcPr marL="121925" marR="121925" marT="60950" marB="60950"/>
                </a:tc>
                <a:extLst>
                  <a:ext uri="{0D108BD9-81ED-4DB2-BD59-A6C34878D82A}">
                    <a16:rowId xmlns:a16="http://schemas.microsoft.com/office/drawing/2014/main" val="10002"/>
                  </a:ext>
                </a:extLst>
              </a:tr>
              <a:tr h="485225">
                <a:tc>
                  <a:txBody>
                    <a:bodyPr/>
                    <a:lstStyle/>
                    <a:p>
                      <a:pPr marL="0" marR="0" lvl="0" indent="0" algn="l" rtl="0">
                        <a:lnSpc>
                          <a:spcPct val="100000"/>
                        </a:lnSpc>
                        <a:spcBef>
                          <a:spcPts val="0"/>
                        </a:spcBef>
                        <a:spcAft>
                          <a:spcPts val="0"/>
                        </a:spcAft>
                        <a:buNone/>
                      </a:pPr>
                      <a:r>
                        <a:rPr lang="en" sz="1500" b="0" u="none" strike="noStrike" cap="none"/>
                        <a:t>Baylor School</a:t>
                      </a:r>
                      <a:endParaRPr sz="1500" b="0" i="0" u="none" strike="noStrike" cap="none" dirty="0"/>
                    </a:p>
                  </a:txBody>
                  <a:tcPr marL="121925" marR="121925" marT="60950" marB="60950"/>
                </a:tc>
                <a:tc>
                  <a:txBody>
                    <a:bodyPr/>
                    <a:lstStyle/>
                    <a:p>
                      <a:pPr marL="0" marR="0" lvl="0" indent="0" algn="l" rtl="0">
                        <a:lnSpc>
                          <a:spcPct val="100000"/>
                        </a:lnSpc>
                        <a:spcBef>
                          <a:spcPts val="0"/>
                        </a:spcBef>
                        <a:spcAft>
                          <a:spcPts val="0"/>
                        </a:spcAft>
                        <a:buNone/>
                      </a:pPr>
                      <a:r>
                        <a:rPr lang="en" sz="1500" b="0" u="none" strike="noStrike" cap="none"/>
                        <a:t>2009-2021</a:t>
                      </a:r>
                      <a:endParaRPr sz="1500" b="0" i="0" u="none" strike="noStrike" cap="none" dirty="0"/>
                    </a:p>
                  </a:txBody>
                  <a:tcPr marL="121925" marR="121925" marT="60950" marB="60950"/>
                </a:tc>
                <a:extLst>
                  <a:ext uri="{0D108BD9-81ED-4DB2-BD59-A6C34878D82A}">
                    <a16:rowId xmlns:a16="http://schemas.microsoft.com/office/drawing/2014/main" val="10003"/>
                  </a:ext>
                </a:extLst>
              </a:tr>
            </a:tbl>
          </a:graphicData>
        </a:graphic>
      </p:graphicFrame>
      <p:sp>
        <p:nvSpPr>
          <p:cNvPr id="44" name="Google Shape;44;p4"/>
          <p:cNvSpPr txBox="1">
            <a:spLocks noGrp="1"/>
          </p:cNvSpPr>
          <p:nvPr>
            <p:ph type="body" idx="1"/>
          </p:nvPr>
        </p:nvSpPr>
        <p:spPr>
          <a:xfrm>
            <a:off x="73573" y="3334660"/>
            <a:ext cx="3580000" cy="1288140"/>
          </a:xfrm>
          <a:prstGeom prst="rect">
            <a:avLst/>
          </a:prstGeom>
          <a:noFill/>
          <a:ln>
            <a:noFill/>
          </a:ln>
        </p:spPr>
        <p:txBody>
          <a:bodyPr spcFirstLastPara="1" wrap="square" lIns="121900" tIns="60925" rIns="121900" bIns="60925" anchor="t" anchorCtr="0">
            <a:noAutofit/>
          </a:bodyPr>
          <a:lstStyle/>
          <a:p>
            <a:pPr marL="0" lvl="0" indent="0" algn="ctr" rtl="0">
              <a:lnSpc>
                <a:spcPct val="130000"/>
              </a:lnSpc>
              <a:spcBef>
                <a:spcPts val="0"/>
              </a:spcBef>
              <a:spcAft>
                <a:spcPts val="0"/>
              </a:spcAft>
              <a:buSzPts val="1100"/>
              <a:buNone/>
            </a:pPr>
            <a:r>
              <a:rPr lang="en" sz="1400" b="1">
                <a:solidFill>
                  <a:srgbClr val="3B444A"/>
                </a:solidFill>
                <a:latin typeface="Open Sans"/>
                <a:ea typeface="Open Sans"/>
                <a:cs typeface="Open Sans"/>
                <a:sym typeface="Open Sans"/>
              </a:rPr>
              <a:t>Scott Wilson, M.Ed.</a:t>
            </a:r>
            <a:br>
              <a:rPr lang="en" sz="1400" b="1">
                <a:solidFill>
                  <a:srgbClr val="3B444A"/>
                </a:solidFill>
                <a:latin typeface="Open Sans"/>
                <a:ea typeface="Open Sans"/>
                <a:cs typeface="Open Sans"/>
                <a:sym typeface="Open Sans"/>
              </a:rPr>
            </a:br>
            <a:r>
              <a:rPr lang="en" sz="1533" i="1">
                <a:solidFill>
                  <a:srgbClr val="3B444A"/>
                </a:solidFill>
                <a:latin typeface="Arial"/>
                <a:ea typeface="Arial"/>
                <a:cs typeface="Arial"/>
                <a:sym typeface="Arial"/>
              </a:rPr>
              <a:t>Executive Leadership Department Head and Platinum Executive Coach</a:t>
            </a:r>
            <a:br>
              <a:rPr lang="en" sz="1533" i="1">
                <a:solidFill>
                  <a:srgbClr val="3B444A"/>
                </a:solidFill>
                <a:latin typeface="Arial"/>
                <a:ea typeface="Arial"/>
                <a:cs typeface="Arial"/>
                <a:sym typeface="Arial"/>
              </a:rPr>
            </a:br>
            <a:r>
              <a:rPr lang="en" sz="1533">
                <a:solidFill>
                  <a:srgbClr val="3B444A"/>
                </a:solidFill>
                <a:latin typeface="Arial"/>
                <a:ea typeface="Arial"/>
                <a:cs typeface="Arial"/>
                <a:sym typeface="Arial"/>
              </a:rPr>
              <a:t>ISM</a:t>
            </a:r>
            <a:endParaRPr sz="1533" dirty="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D1A8D5-08A5-276E-D74E-497F11F169B0}"/>
              </a:ext>
            </a:extLst>
          </p:cNvPr>
          <p:cNvSpPr>
            <a:spLocks noGrp="1"/>
          </p:cNvSpPr>
          <p:nvPr>
            <p:ph type="title"/>
          </p:nvPr>
        </p:nvSpPr>
        <p:spPr/>
        <p:txBody>
          <a:bodyPr/>
          <a:lstStyle/>
          <a:p>
            <a:r>
              <a:rPr lang="en-US" sz="2400" dirty="0"/>
              <a:t>What Do We Know About Private School Parents?</a:t>
            </a:r>
            <a:br>
              <a:rPr lang="en-US" sz="2400" dirty="0"/>
            </a:br>
            <a:endParaRPr lang="en-US" sz="2400" dirty="0"/>
          </a:p>
        </p:txBody>
      </p:sp>
      <p:sp>
        <p:nvSpPr>
          <p:cNvPr id="4" name="Text Placeholder 3">
            <a:extLst>
              <a:ext uri="{FF2B5EF4-FFF2-40B4-BE49-F238E27FC236}">
                <a16:creationId xmlns:a16="http://schemas.microsoft.com/office/drawing/2014/main" id="{5E443A03-0902-278D-5212-DC5E24410259}"/>
              </a:ext>
            </a:extLst>
          </p:cNvPr>
          <p:cNvSpPr>
            <a:spLocks noGrp="1"/>
          </p:cNvSpPr>
          <p:nvPr>
            <p:ph type="body" idx="1"/>
          </p:nvPr>
        </p:nvSpPr>
        <p:spPr>
          <a:xfrm>
            <a:off x="328348" y="1048215"/>
            <a:ext cx="8664577" cy="3514641"/>
          </a:xfrm>
        </p:spPr>
        <p:txBody>
          <a:bodyPr/>
          <a:lstStyle/>
          <a:p>
            <a:pPr lvl="0" indent="-342900">
              <a:spcBef>
                <a:spcPts val="360"/>
              </a:spcBef>
              <a:buSzPts val="1800"/>
              <a:buChar char="●"/>
            </a:pPr>
            <a:r>
              <a:rPr lang="en-US" sz="1800" dirty="0">
                <a:latin typeface="Proxima Nova" panose="02000506030000020004" pitchFamily="2" charset="0"/>
              </a:rPr>
              <a:t>Most parents are good people who want to be good participants in the school community.</a:t>
            </a:r>
            <a:br>
              <a:rPr lang="en-US" sz="1800" dirty="0">
                <a:latin typeface="Proxima Nova" panose="02000506030000020004" pitchFamily="2" charset="0"/>
              </a:rPr>
            </a:br>
            <a:endParaRPr lang="en-US" sz="1800" dirty="0">
              <a:latin typeface="Proxima Nova" panose="02000506030000020004" pitchFamily="2" charset="0"/>
            </a:endParaRPr>
          </a:p>
          <a:p>
            <a:pPr lvl="0" indent="-342900">
              <a:spcBef>
                <a:spcPts val="0"/>
              </a:spcBef>
              <a:buSzPts val="1800"/>
              <a:buChar char="●"/>
            </a:pPr>
            <a:r>
              <a:rPr lang="en-US" sz="1800" dirty="0">
                <a:latin typeface="Proxima Nova" panose="02000506030000020004" pitchFamily="2" charset="0"/>
              </a:rPr>
              <a:t>Parents have developed a “transactional” view of school.</a:t>
            </a:r>
            <a:br>
              <a:rPr lang="en-US" sz="1800" dirty="0">
                <a:latin typeface="Proxima Nova" panose="02000506030000020004" pitchFamily="2" charset="0"/>
              </a:rPr>
            </a:br>
            <a:endParaRPr lang="en-US" sz="1800" dirty="0">
              <a:latin typeface="Proxima Nova" panose="02000506030000020004" pitchFamily="2" charset="0"/>
            </a:endParaRPr>
          </a:p>
          <a:p>
            <a:pPr lvl="0" indent="-342900">
              <a:spcBef>
                <a:spcPts val="0"/>
              </a:spcBef>
              <a:buSzPts val="1800"/>
              <a:buChar char="●"/>
            </a:pPr>
            <a:r>
              <a:rPr lang="en-US" sz="1800" dirty="0">
                <a:latin typeface="Proxima Nova" panose="02000506030000020004" pitchFamily="2" charset="0"/>
              </a:rPr>
              <a:t>More parents take literally what a child says about an incident at school.</a:t>
            </a:r>
            <a:br>
              <a:rPr lang="en-US" sz="1800" dirty="0">
                <a:latin typeface="Proxima Nova" panose="02000506030000020004" pitchFamily="2" charset="0"/>
              </a:rPr>
            </a:br>
            <a:endParaRPr lang="en-US" sz="1800" dirty="0">
              <a:latin typeface="Proxima Nova" panose="02000506030000020004" pitchFamily="2" charset="0"/>
            </a:endParaRPr>
          </a:p>
          <a:p>
            <a:pPr lvl="0" indent="-342900">
              <a:spcBef>
                <a:spcPts val="0"/>
              </a:spcBef>
              <a:buSzPts val="1800"/>
              <a:buChar char="●"/>
            </a:pPr>
            <a:r>
              <a:rPr lang="en-US" sz="1800" dirty="0">
                <a:latin typeface="Proxima Nova" panose="02000506030000020004" pitchFamily="2" charset="0"/>
              </a:rPr>
              <a:t>More are resistant to school-imposed limits, consequences, and discipline that their children dislike. </a:t>
            </a:r>
            <a:br>
              <a:rPr lang="en-US" sz="1800" dirty="0">
                <a:latin typeface="Proxima Nova" panose="02000506030000020004" pitchFamily="2" charset="0"/>
              </a:rPr>
            </a:br>
            <a:endParaRPr lang="en-US" sz="1800" dirty="0">
              <a:latin typeface="Proxima Nova" panose="02000506030000020004" pitchFamily="2" charset="0"/>
            </a:endParaRPr>
          </a:p>
          <a:p>
            <a:pPr lvl="0" indent="-342900">
              <a:spcBef>
                <a:spcPts val="0"/>
              </a:spcBef>
              <a:buSzPts val="1800"/>
              <a:buChar char="●"/>
            </a:pPr>
            <a:r>
              <a:rPr lang="en-US" sz="1800" dirty="0">
                <a:latin typeface="Proxima Nova" panose="02000506030000020004" pitchFamily="2" charset="0"/>
              </a:rPr>
              <a:t>More seem to expect that schooling should offer a steady stream of successful, positive achievements that build self-esteem without any disappointments, frustrations, or failures.</a:t>
            </a:r>
          </a:p>
          <a:p>
            <a:pPr marL="571500" indent="-342900">
              <a:lnSpc>
                <a:spcPct val="150000"/>
              </a:lnSpc>
              <a:buFont typeface="Arial" panose="020B0604020202020204" pitchFamily="34" charset="0"/>
              <a:buChar char="•"/>
            </a:pPr>
            <a:endParaRPr lang="en-US" sz="1800" dirty="0">
              <a:latin typeface="Proxima Nova" panose="02000506030000020004" pitchFamily="2" charset="0"/>
            </a:endParaRPr>
          </a:p>
        </p:txBody>
      </p:sp>
    </p:spTree>
    <p:extLst>
      <p:ext uri="{BB962C8B-B14F-4D97-AF65-F5344CB8AC3E}">
        <p14:creationId xmlns:p14="http://schemas.microsoft.com/office/powerpoint/2010/main" val="3539010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D1A8D5-08A5-276E-D74E-497F11F169B0}"/>
              </a:ext>
            </a:extLst>
          </p:cNvPr>
          <p:cNvSpPr>
            <a:spLocks noGrp="1"/>
          </p:cNvSpPr>
          <p:nvPr>
            <p:ph type="title"/>
          </p:nvPr>
        </p:nvSpPr>
        <p:spPr/>
        <p:txBody>
          <a:bodyPr/>
          <a:lstStyle/>
          <a:p>
            <a:r>
              <a:rPr lang="en-US" dirty="0"/>
              <a:t>Parents are Anxious and Afraid</a:t>
            </a:r>
          </a:p>
        </p:txBody>
      </p:sp>
      <p:sp>
        <p:nvSpPr>
          <p:cNvPr id="4" name="Text Placeholder 3">
            <a:extLst>
              <a:ext uri="{FF2B5EF4-FFF2-40B4-BE49-F238E27FC236}">
                <a16:creationId xmlns:a16="http://schemas.microsoft.com/office/drawing/2014/main" id="{5E443A03-0902-278D-5212-DC5E24410259}"/>
              </a:ext>
            </a:extLst>
          </p:cNvPr>
          <p:cNvSpPr>
            <a:spLocks noGrp="1"/>
          </p:cNvSpPr>
          <p:nvPr>
            <p:ph type="body" idx="1"/>
          </p:nvPr>
        </p:nvSpPr>
        <p:spPr>
          <a:xfrm>
            <a:off x="328348" y="1048215"/>
            <a:ext cx="8664577" cy="3514641"/>
          </a:xfrm>
        </p:spPr>
        <p:txBody>
          <a:bodyPr/>
          <a:lstStyle/>
          <a:p>
            <a:pPr marL="0" lvl="0" indent="0">
              <a:spcBef>
                <a:spcPts val="800"/>
              </a:spcBef>
            </a:pPr>
            <a:r>
              <a:rPr lang="en-US" sz="2400" b="1" dirty="0">
                <a:latin typeface="Proxima Nova" panose="02000506030000020004" pitchFamily="2" charset="0"/>
              </a:rPr>
              <a:t>It has never been more difficult for parents, even the most successful, to be confident about their children’s futures. </a:t>
            </a:r>
          </a:p>
          <a:p>
            <a:pPr marL="285750" lvl="0" indent="-285750">
              <a:spcBef>
                <a:spcPts val="800"/>
              </a:spcBef>
              <a:buFont typeface="Arial" panose="020B0604020202020204" pitchFamily="34" charset="0"/>
              <a:buChar char="•"/>
            </a:pPr>
            <a:r>
              <a:rPr lang="en-US" sz="1800" dirty="0">
                <a:latin typeface="Proxima Nova" panose="02000506030000020004" pitchFamily="2" charset="0"/>
              </a:rPr>
              <a:t>Social media undermines their authority.</a:t>
            </a:r>
          </a:p>
          <a:p>
            <a:pPr marL="285750" lvl="0" indent="-285750">
              <a:spcBef>
                <a:spcPts val="800"/>
              </a:spcBef>
              <a:buFont typeface="Arial" panose="020B0604020202020204" pitchFamily="34" charset="0"/>
              <a:buChar char="•"/>
            </a:pPr>
            <a:r>
              <a:rPr lang="en-US" sz="1800" dirty="0">
                <a:latin typeface="Proxima Nova" panose="02000506030000020004" pitchFamily="2" charset="0"/>
              </a:rPr>
              <a:t>Elite colleges now admit barely four out of 100 applicants. </a:t>
            </a:r>
          </a:p>
          <a:p>
            <a:pPr marL="285750" lvl="0" indent="-285750">
              <a:spcBef>
                <a:spcPts val="800"/>
              </a:spcBef>
              <a:buFont typeface="Arial" panose="020B0604020202020204" pitchFamily="34" charset="0"/>
              <a:buChar char="•"/>
            </a:pPr>
            <a:r>
              <a:rPr lang="en-US" sz="1800" dirty="0">
                <a:latin typeface="Proxima Nova" panose="02000506030000020004" pitchFamily="2" charset="0"/>
              </a:rPr>
              <a:t>Traditional, sure-bet professions are now in doubt (technology is devouring jobs in law, for example).</a:t>
            </a:r>
          </a:p>
          <a:p>
            <a:pPr marL="285750" lvl="0" indent="-285750">
              <a:spcBef>
                <a:spcPts val="800"/>
              </a:spcBef>
              <a:buFont typeface="Arial" panose="020B0604020202020204" pitchFamily="34" charset="0"/>
              <a:buChar char="•"/>
            </a:pPr>
            <a:r>
              <a:rPr lang="en-US" sz="1800" dirty="0">
                <a:latin typeface="Proxima Nova" panose="02000506030000020004" pitchFamily="2" charset="0"/>
              </a:rPr>
              <a:t>The gig economy has left millions of young adults with little security and living with their parents.</a:t>
            </a:r>
          </a:p>
          <a:p>
            <a:pPr marL="285750" lvl="0" indent="-285750">
              <a:spcBef>
                <a:spcPts val="800"/>
              </a:spcBef>
              <a:buFont typeface="Arial" panose="020B0604020202020204" pitchFamily="34" charset="0"/>
              <a:buChar char="•"/>
            </a:pPr>
            <a:r>
              <a:rPr lang="en-US" sz="1800" dirty="0">
                <a:latin typeface="Proxima Nova" panose="02000506030000020004" pitchFamily="2" charset="0"/>
              </a:rPr>
              <a:t>Covid-19 upended everyone’s lives, and the future is uncertain.</a:t>
            </a:r>
          </a:p>
          <a:p>
            <a:pPr marL="285750" lvl="0" indent="-285750">
              <a:spcBef>
                <a:spcPts val="800"/>
              </a:spcBef>
              <a:buFont typeface="Arial" panose="020B0604020202020204" pitchFamily="34" charset="0"/>
              <a:buChar char="•"/>
            </a:pPr>
            <a:r>
              <a:rPr lang="en-US" sz="1800" dirty="0">
                <a:latin typeface="Proxima Nova" panose="02000506030000020004" pitchFamily="2" charset="0"/>
              </a:rPr>
              <a:t>The national political divide is omnipresent.</a:t>
            </a:r>
          </a:p>
          <a:p>
            <a:pPr marL="228600" indent="0">
              <a:lnSpc>
                <a:spcPct val="150000"/>
              </a:lnSpc>
            </a:pPr>
            <a:endParaRPr lang="en-US" sz="1800" dirty="0">
              <a:latin typeface="Proxima Nova" panose="02000506030000020004" pitchFamily="2" charset="0"/>
            </a:endParaRPr>
          </a:p>
        </p:txBody>
      </p:sp>
    </p:spTree>
    <p:extLst>
      <p:ext uri="{BB962C8B-B14F-4D97-AF65-F5344CB8AC3E}">
        <p14:creationId xmlns:p14="http://schemas.microsoft.com/office/powerpoint/2010/main" val="14626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dissolve">
                                      <p:cBhvr>
                                        <p:cTn id="13" dur="500"/>
                                        <p:tgtEl>
                                          <p:spTgt spid="4">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500"/>
                                        <p:tgtEl>
                                          <p:spTgt spid="4">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dissolve">
                                      <p:cBhvr>
                                        <p:cTn id="19" dur="500"/>
                                        <p:tgtEl>
                                          <p:spTgt spid="4">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dissolv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ISM Research: What Matters Most to Parents</a:t>
            </a:r>
          </a:p>
        </p:txBody>
      </p:sp>
      <p:grpSp>
        <p:nvGrpSpPr>
          <p:cNvPr id="144" name="Group 143"/>
          <p:cNvGrpSpPr/>
          <p:nvPr/>
        </p:nvGrpSpPr>
        <p:grpSpPr>
          <a:xfrm>
            <a:off x="-11113" y="2070100"/>
            <a:ext cx="3694113" cy="3094038"/>
            <a:chOff x="-11113" y="2070100"/>
            <a:chExt cx="3694113" cy="3094038"/>
          </a:xfrm>
        </p:grpSpPr>
        <p:sp>
          <p:nvSpPr>
            <p:cNvPr id="145" name="Freeform 62"/>
            <p:cNvSpPr>
              <a:spLocks/>
            </p:cNvSpPr>
            <p:nvPr/>
          </p:nvSpPr>
          <p:spPr bwMode="auto">
            <a:xfrm>
              <a:off x="-11113" y="2070100"/>
              <a:ext cx="3694113" cy="3094038"/>
            </a:xfrm>
            <a:custGeom>
              <a:avLst/>
              <a:gdLst>
                <a:gd name="T0" fmla="*/ 1779 w 2327"/>
                <a:gd name="T1" fmla="*/ 0 h 1949"/>
                <a:gd name="T2" fmla="*/ 1231 w 2327"/>
                <a:gd name="T3" fmla="*/ 263 h 1949"/>
                <a:gd name="T4" fmla="*/ 1242 w 2327"/>
                <a:gd name="T5" fmla="*/ 1392 h 1949"/>
                <a:gd name="T6" fmla="*/ 0 w 2327"/>
                <a:gd name="T7" fmla="*/ 1949 h 1949"/>
                <a:gd name="T8" fmla="*/ 1871 w 2327"/>
                <a:gd name="T9" fmla="*/ 1949 h 1949"/>
                <a:gd name="T10" fmla="*/ 2323 w 2327"/>
                <a:gd name="T11" fmla="*/ 1392 h 1949"/>
                <a:gd name="T12" fmla="*/ 2327 w 2327"/>
                <a:gd name="T13" fmla="*/ 263 h 1949"/>
                <a:gd name="T14" fmla="*/ 2327 w 2327"/>
                <a:gd name="T15" fmla="*/ 263 h 1949"/>
                <a:gd name="T16" fmla="*/ 1779 w 2327"/>
                <a:gd name="T17" fmla="*/ 0 h 1949"/>
                <a:gd name="T18" fmla="*/ 1779 w 2327"/>
                <a:gd name="T19" fmla="*/ 0 h 1949"/>
                <a:gd name="T20" fmla="*/ 1779 w 2327"/>
                <a:gd name="T21" fmla="*/ 0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7" h="1949">
                  <a:moveTo>
                    <a:pt x="1779" y="0"/>
                  </a:moveTo>
                  <a:lnTo>
                    <a:pt x="1231" y="263"/>
                  </a:lnTo>
                  <a:lnTo>
                    <a:pt x="1242" y="1392"/>
                  </a:lnTo>
                  <a:lnTo>
                    <a:pt x="0" y="1949"/>
                  </a:lnTo>
                  <a:lnTo>
                    <a:pt x="1871" y="1949"/>
                  </a:lnTo>
                  <a:lnTo>
                    <a:pt x="2323" y="1392"/>
                  </a:lnTo>
                  <a:lnTo>
                    <a:pt x="2327" y="263"/>
                  </a:lnTo>
                  <a:lnTo>
                    <a:pt x="2327" y="263"/>
                  </a:lnTo>
                  <a:lnTo>
                    <a:pt x="1779" y="0"/>
                  </a:lnTo>
                  <a:lnTo>
                    <a:pt x="1779" y="0"/>
                  </a:lnTo>
                  <a:lnTo>
                    <a:pt x="177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Proxima Nova" panose="02000506030000020004" pitchFamily="2" charset="0"/>
              </a:endParaRPr>
            </a:p>
          </p:txBody>
        </p:sp>
        <p:sp>
          <p:nvSpPr>
            <p:cNvPr id="146" name="Freeform 66"/>
            <p:cNvSpPr>
              <a:spLocks/>
            </p:cNvSpPr>
            <p:nvPr/>
          </p:nvSpPr>
          <p:spPr bwMode="auto">
            <a:xfrm>
              <a:off x="-11113" y="4279900"/>
              <a:ext cx="3687763" cy="884238"/>
            </a:xfrm>
            <a:custGeom>
              <a:avLst/>
              <a:gdLst>
                <a:gd name="T0" fmla="*/ 1871 w 2323"/>
                <a:gd name="T1" fmla="*/ 557 h 557"/>
                <a:gd name="T2" fmla="*/ 2323 w 2323"/>
                <a:gd name="T3" fmla="*/ 0 h 557"/>
                <a:gd name="T4" fmla="*/ 1242 w 2323"/>
                <a:gd name="T5" fmla="*/ 0 h 557"/>
                <a:gd name="T6" fmla="*/ 0 w 2323"/>
                <a:gd name="T7" fmla="*/ 557 h 557"/>
                <a:gd name="T8" fmla="*/ 1871 w 2323"/>
                <a:gd name="T9" fmla="*/ 557 h 557"/>
              </a:gdLst>
              <a:ahLst/>
              <a:cxnLst>
                <a:cxn ang="0">
                  <a:pos x="T0" y="T1"/>
                </a:cxn>
                <a:cxn ang="0">
                  <a:pos x="T2" y="T3"/>
                </a:cxn>
                <a:cxn ang="0">
                  <a:pos x="T4" y="T5"/>
                </a:cxn>
                <a:cxn ang="0">
                  <a:pos x="T6" y="T7"/>
                </a:cxn>
                <a:cxn ang="0">
                  <a:pos x="T8" y="T9"/>
                </a:cxn>
              </a:cxnLst>
              <a:rect l="0" t="0" r="r" b="b"/>
              <a:pathLst>
                <a:path w="2323" h="557">
                  <a:moveTo>
                    <a:pt x="1871" y="557"/>
                  </a:moveTo>
                  <a:lnTo>
                    <a:pt x="2323" y="0"/>
                  </a:lnTo>
                  <a:lnTo>
                    <a:pt x="1242" y="0"/>
                  </a:lnTo>
                  <a:lnTo>
                    <a:pt x="0" y="557"/>
                  </a:lnTo>
                  <a:lnTo>
                    <a:pt x="1871" y="557"/>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US" dirty="0">
                <a:latin typeface="Proxima Nova" panose="02000506030000020004" pitchFamily="2" charset="0"/>
              </a:endParaRPr>
            </a:p>
          </p:txBody>
        </p:sp>
      </p:grpSp>
      <p:grpSp>
        <p:nvGrpSpPr>
          <p:cNvPr id="147" name="Group 146"/>
          <p:cNvGrpSpPr/>
          <p:nvPr/>
        </p:nvGrpSpPr>
        <p:grpSpPr>
          <a:xfrm>
            <a:off x="2959100" y="2070100"/>
            <a:ext cx="3214688" cy="3094038"/>
            <a:chOff x="2959100" y="2070100"/>
            <a:chExt cx="3214688" cy="3094038"/>
          </a:xfrm>
        </p:grpSpPr>
        <p:sp>
          <p:nvSpPr>
            <p:cNvPr id="148" name="Freeform 63"/>
            <p:cNvSpPr>
              <a:spLocks/>
            </p:cNvSpPr>
            <p:nvPr/>
          </p:nvSpPr>
          <p:spPr bwMode="auto">
            <a:xfrm>
              <a:off x="2959100" y="2070100"/>
              <a:ext cx="3214688" cy="3094038"/>
            </a:xfrm>
            <a:custGeom>
              <a:avLst/>
              <a:gdLst>
                <a:gd name="T0" fmla="*/ 1547 w 2025"/>
                <a:gd name="T1" fmla="*/ 1390 h 1949"/>
                <a:gd name="T2" fmla="*/ 1547 w 2025"/>
                <a:gd name="T3" fmla="*/ 263 h 1949"/>
                <a:gd name="T4" fmla="*/ 1547 w 2025"/>
                <a:gd name="T5" fmla="*/ 263 h 1949"/>
                <a:gd name="T6" fmla="*/ 1000 w 2025"/>
                <a:gd name="T7" fmla="*/ 0 h 1949"/>
                <a:gd name="T8" fmla="*/ 456 w 2025"/>
                <a:gd name="T9" fmla="*/ 263 h 1949"/>
                <a:gd name="T10" fmla="*/ 452 w 2025"/>
                <a:gd name="T11" fmla="*/ 1392 h 1949"/>
                <a:gd name="T12" fmla="*/ 0 w 2025"/>
                <a:gd name="T13" fmla="*/ 1949 h 1949"/>
                <a:gd name="T14" fmla="*/ 2025 w 2025"/>
                <a:gd name="T15" fmla="*/ 1949 h 1949"/>
                <a:gd name="T16" fmla="*/ 1547 w 2025"/>
                <a:gd name="T17" fmla="*/ 1390 h 1949"/>
                <a:gd name="T18" fmla="*/ 1547 w 2025"/>
                <a:gd name="T19" fmla="*/ 1390 h 1949"/>
                <a:gd name="T20" fmla="*/ 1547 w 2025"/>
                <a:gd name="T21" fmla="*/ 1390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5" h="1949">
                  <a:moveTo>
                    <a:pt x="1547" y="1390"/>
                  </a:moveTo>
                  <a:lnTo>
                    <a:pt x="1547" y="263"/>
                  </a:lnTo>
                  <a:lnTo>
                    <a:pt x="1547" y="263"/>
                  </a:lnTo>
                  <a:lnTo>
                    <a:pt x="1000" y="0"/>
                  </a:lnTo>
                  <a:lnTo>
                    <a:pt x="456" y="263"/>
                  </a:lnTo>
                  <a:lnTo>
                    <a:pt x="452" y="1392"/>
                  </a:lnTo>
                  <a:lnTo>
                    <a:pt x="0" y="1949"/>
                  </a:lnTo>
                  <a:lnTo>
                    <a:pt x="2025" y="1949"/>
                  </a:lnTo>
                  <a:lnTo>
                    <a:pt x="1547" y="1390"/>
                  </a:lnTo>
                  <a:lnTo>
                    <a:pt x="1547" y="1390"/>
                  </a:lnTo>
                  <a:lnTo>
                    <a:pt x="1547" y="139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Proxima Nova" panose="02000506030000020004" pitchFamily="2" charset="0"/>
              </a:endParaRPr>
            </a:p>
          </p:txBody>
        </p:sp>
        <p:sp>
          <p:nvSpPr>
            <p:cNvPr id="149" name="Freeform 67"/>
            <p:cNvSpPr>
              <a:spLocks/>
            </p:cNvSpPr>
            <p:nvPr/>
          </p:nvSpPr>
          <p:spPr bwMode="auto">
            <a:xfrm>
              <a:off x="2959100" y="4279900"/>
              <a:ext cx="3214688" cy="884238"/>
            </a:xfrm>
            <a:custGeom>
              <a:avLst/>
              <a:gdLst>
                <a:gd name="T0" fmla="*/ 0 w 2025"/>
                <a:gd name="T1" fmla="*/ 557 h 557"/>
                <a:gd name="T2" fmla="*/ 2025 w 2025"/>
                <a:gd name="T3" fmla="*/ 557 h 557"/>
                <a:gd name="T4" fmla="*/ 1549 w 2025"/>
                <a:gd name="T5" fmla="*/ 0 h 557"/>
                <a:gd name="T6" fmla="*/ 452 w 2025"/>
                <a:gd name="T7" fmla="*/ 0 h 557"/>
                <a:gd name="T8" fmla="*/ 0 w 2025"/>
                <a:gd name="T9" fmla="*/ 557 h 557"/>
              </a:gdLst>
              <a:ahLst/>
              <a:cxnLst>
                <a:cxn ang="0">
                  <a:pos x="T0" y="T1"/>
                </a:cxn>
                <a:cxn ang="0">
                  <a:pos x="T2" y="T3"/>
                </a:cxn>
                <a:cxn ang="0">
                  <a:pos x="T4" y="T5"/>
                </a:cxn>
                <a:cxn ang="0">
                  <a:pos x="T6" y="T7"/>
                </a:cxn>
                <a:cxn ang="0">
                  <a:pos x="T8" y="T9"/>
                </a:cxn>
              </a:cxnLst>
              <a:rect l="0" t="0" r="r" b="b"/>
              <a:pathLst>
                <a:path w="2025" h="557">
                  <a:moveTo>
                    <a:pt x="0" y="557"/>
                  </a:moveTo>
                  <a:lnTo>
                    <a:pt x="2025" y="557"/>
                  </a:lnTo>
                  <a:lnTo>
                    <a:pt x="1549" y="0"/>
                  </a:lnTo>
                  <a:lnTo>
                    <a:pt x="452" y="0"/>
                  </a:lnTo>
                  <a:lnTo>
                    <a:pt x="0" y="557"/>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US" dirty="0">
                <a:latin typeface="Proxima Nova" panose="02000506030000020004" pitchFamily="2" charset="0"/>
              </a:endParaRPr>
            </a:p>
          </p:txBody>
        </p:sp>
      </p:grpSp>
      <p:grpSp>
        <p:nvGrpSpPr>
          <p:cNvPr id="150" name="Group 149"/>
          <p:cNvGrpSpPr/>
          <p:nvPr/>
        </p:nvGrpSpPr>
        <p:grpSpPr>
          <a:xfrm>
            <a:off x="5414962" y="2070100"/>
            <a:ext cx="3732213" cy="3094038"/>
            <a:chOff x="5414962" y="2070100"/>
            <a:chExt cx="3732213" cy="3094038"/>
          </a:xfrm>
        </p:grpSpPr>
        <p:sp>
          <p:nvSpPr>
            <p:cNvPr id="151" name="Freeform 64"/>
            <p:cNvSpPr>
              <a:spLocks/>
            </p:cNvSpPr>
            <p:nvPr/>
          </p:nvSpPr>
          <p:spPr bwMode="auto">
            <a:xfrm>
              <a:off x="5414962" y="2070100"/>
              <a:ext cx="3732213" cy="3094038"/>
            </a:xfrm>
            <a:custGeom>
              <a:avLst/>
              <a:gdLst>
                <a:gd name="T0" fmla="*/ 1094 w 2351"/>
                <a:gd name="T1" fmla="*/ 1392 h 1949"/>
                <a:gd name="T2" fmla="*/ 1094 w 2351"/>
                <a:gd name="T3" fmla="*/ 263 h 1949"/>
                <a:gd name="T4" fmla="*/ 548 w 2351"/>
                <a:gd name="T5" fmla="*/ 0 h 1949"/>
                <a:gd name="T6" fmla="*/ 0 w 2351"/>
                <a:gd name="T7" fmla="*/ 263 h 1949"/>
                <a:gd name="T8" fmla="*/ 0 w 2351"/>
                <a:gd name="T9" fmla="*/ 1390 h 1949"/>
                <a:gd name="T10" fmla="*/ 480 w 2351"/>
                <a:gd name="T11" fmla="*/ 1949 h 1949"/>
                <a:gd name="T12" fmla="*/ 2351 w 2351"/>
                <a:gd name="T13" fmla="*/ 1949 h 1949"/>
                <a:gd name="T14" fmla="*/ 1094 w 2351"/>
                <a:gd name="T15" fmla="*/ 1392 h 1949"/>
                <a:gd name="T16" fmla="*/ 1094 w 2351"/>
                <a:gd name="T17" fmla="*/ 1392 h 1949"/>
                <a:gd name="T18" fmla="*/ 1094 w 2351"/>
                <a:gd name="T19" fmla="*/ 1392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1" h="1949">
                  <a:moveTo>
                    <a:pt x="1094" y="1392"/>
                  </a:moveTo>
                  <a:lnTo>
                    <a:pt x="1094" y="263"/>
                  </a:lnTo>
                  <a:lnTo>
                    <a:pt x="548" y="0"/>
                  </a:lnTo>
                  <a:lnTo>
                    <a:pt x="0" y="263"/>
                  </a:lnTo>
                  <a:lnTo>
                    <a:pt x="0" y="1390"/>
                  </a:lnTo>
                  <a:lnTo>
                    <a:pt x="480" y="1949"/>
                  </a:lnTo>
                  <a:lnTo>
                    <a:pt x="2351" y="1949"/>
                  </a:lnTo>
                  <a:lnTo>
                    <a:pt x="1094" y="1392"/>
                  </a:lnTo>
                  <a:lnTo>
                    <a:pt x="1094" y="1392"/>
                  </a:lnTo>
                  <a:lnTo>
                    <a:pt x="1094" y="139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Proxima Nova" panose="02000506030000020004" pitchFamily="2" charset="0"/>
              </a:endParaRPr>
            </a:p>
          </p:txBody>
        </p:sp>
        <p:sp>
          <p:nvSpPr>
            <p:cNvPr id="152" name="Freeform 68"/>
            <p:cNvSpPr>
              <a:spLocks/>
            </p:cNvSpPr>
            <p:nvPr/>
          </p:nvSpPr>
          <p:spPr bwMode="auto">
            <a:xfrm>
              <a:off x="5418137" y="4279900"/>
              <a:ext cx="3729038" cy="884238"/>
            </a:xfrm>
            <a:custGeom>
              <a:avLst/>
              <a:gdLst>
                <a:gd name="T0" fmla="*/ 478 w 2349"/>
                <a:gd name="T1" fmla="*/ 557 h 557"/>
                <a:gd name="T2" fmla="*/ 2349 w 2349"/>
                <a:gd name="T3" fmla="*/ 557 h 557"/>
                <a:gd name="T4" fmla="*/ 1092 w 2349"/>
                <a:gd name="T5" fmla="*/ 0 h 557"/>
                <a:gd name="T6" fmla="*/ 0 w 2349"/>
                <a:gd name="T7" fmla="*/ 0 h 557"/>
                <a:gd name="T8" fmla="*/ 478 w 2349"/>
                <a:gd name="T9" fmla="*/ 557 h 557"/>
              </a:gdLst>
              <a:ahLst/>
              <a:cxnLst>
                <a:cxn ang="0">
                  <a:pos x="T0" y="T1"/>
                </a:cxn>
                <a:cxn ang="0">
                  <a:pos x="T2" y="T3"/>
                </a:cxn>
                <a:cxn ang="0">
                  <a:pos x="T4" y="T5"/>
                </a:cxn>
                <a:cxn ang="0">
                  <a:pos x="T6" y="T7"/>
                </a:cxn>
                <a:cxn ang="0">
                  <a:pos x="T8" y="T9"/>
                </a:cxn>
              </a:cxnLst>
              <a:rect l="0" t="0" r="r" b="b"/>
              <a:pathLst>
                <a:path w="2349" h="557">
                  <a:moveTo>
                    <a:pt x="478" y="557"/>
                  </a:moveTo>
                  <a:lnTo>
                    <a:pt x="2349" y="557"/>
                  </a:lnTo>
                  <a:lnTo>
                    <a:pt x="1092" y="0"/>
                  </a:lnTo>
                  <a:lnTo>
                    <a:pt x="0" y="0"/>
                  </a:lnTo>
                  <a:lnTo>
                    <a:pt x="478" y="557"/>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US" dirty="0">
                <a:latin typeface="Proxima Nova" panose="02000506030000020004" pitchFamily="2" charset="0"/>
              </a:endParaRPr>
            </a:p>
          </p:txBody>
        </p:sp>
      </p:grpSp>
      <p:sp>
        <p:nvSpPr>
          <p:cNvPr id="153" name="Inhaltsplatzhalter 4"/>
          <p:cNvSpPr txBox="1">
            <a:spLocks/>
          </p:cNvSpPr>
          <p:nvPr/>
        </p:nvSpPr>
        <p:spPr>
          <a:xfrm>
            <a:off x="2095602" y="3079459"/>
            <a:ext cx="1416676" cy="5539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1800" b="1" dirty="0">
                <a:latin typeface="Proxima Nova" panose="02000506030000020004" pitchFamily="2" charset="0"/>
              </a:rPr>
              <a:t>Safe Caring Community</a:t>
            </a:r>
            <a:endParaRPr lang="en-US" sz="1100" dirty="0">
              <a:latin typeface="Proxima Nova" panose="02000506030000020004" pitchFamily="2" charset="0"/>
            </a:endParaRPr>
          </a:p>
        </p:txBody>
      </p:sp>
      <p:sp>
        <p:nvSpPr>
          <p:cNvPr id="154" name="Inhaltsplatzhalter 4"/>
          <p:cNvSpPr txBox="1">
            <a:spLocks/>
          </p:cNvSpPr>
          <p:nvPr/>
        </p:nvSpPr>
        <p:spPr>
          <a:xfrm>
            <a:off x="5568002" y="3079459"/>
            <a:ext cx="1564318" cy="83099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1800" b="1" dirty="0">
                <a:latin typeface="Proxima Nova" panose="02000506030000020004" pitchFamily="2" charset="0"/>
              </a:rPr>
              <a:t>Values, Mission, Leadership</a:t>
            </a:r>
            <a:endParaRPr lang="en-US" sz="1800" dirty="0">
              <a:latin typeface="Proxima Nova" panose="02000506030000020004" pitchFamily="2" charset="0"/>
            </a:endParaRPr>
          </a:p>
        </p:txBody>
      </p:sp>
      <p:sp>
        <p:nvSpPr>
          <p:cNvPr id="155" name="Inhaltsplatzhalter 4"/>
          <p:cNvSpPr txBox="1">
            <a:spLocks/>
          </p:cNvSpPr>
          <p:nvPr/>
        </p:nvSpPr>
        <p:spPr>
          <a:xfrm>
            <a:off x="3844413" y="3079459"/>
            <a:ext cx="1416676" cy="5539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Aft>
                <a:spcPts val="900"/>
              </a:spcAft>
              <a:buNone/>
            </a:pPr>
            <a:r>
              <a:rPr lang="en-US" sz="1800" b="1" dirty="0">
                <a:latin typeface="Proxima Nova" panose="02000506030000020004" pitchFamily="2" charset="0"/>
              </a:rPr>
              <a:t>Academic Outcomes</a:t>
            </a:r>
            <a:endParaRPr lang="en-US" sz="1100" dirty="0">
              <a:latin typeface="Proxima Nova" panose="02000506030000020004" pitchFamily="2" charset="0"/>
            </a:endParaRPr>
          </a:p>
        </p:txBody>
      </p:sp>
      <p:pic>
        <p:nvPicPr>
          <p:cNvPr id="5" name="Graphic 4" descr="Care with solid fill">
            <a:extLst>
              <a:ext uri="{FF2B5EF4-FFF2-40B4-BE49-F238E27FC236}">
                <a16:creationId xmlns:a16="http://schemas.microsoft.com/office/drawing/2014/main" id="{0E6BDF33-BF0A-820F-B1FD-D960C2FCEE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1040" y="2388192"/>
            <a:ext cx="685800" cy="685800"/>
          </a:xfrm>
          <a:prstGeom prst="rect">
            <a:avLst/>
          </a:prstGeom>
        </p:spPr>
      </p:pic>
      <p:pic>
        <p:nvPicPr>
          <p:cNvPr id="8" name="Graphic 7" descr="Graduation cap with solid fill">
            <a:extLst>
              <a:ext uri="{FF2B5EF4-FFF2-40B4-BE49-F238E27FC236}">
                <a16:creationId xmlns:a16="http://schemas.microsoft.com/office/drawing/2014/main" id="{33739C74-72FB-A0BC-94B1-DB39CA8B1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33122" y="2388192"/>
            <a:ext cx="685800" cy="685800"/>
          </a:xfrm>
          <a:prstGeom prst="rect">
            <a:avLst/>
          </a:prstGeom>
        </p:spPr>
      </p:pic>
      <p:pic>
        <p:nvPicPr>
          <p:cNvPr id="11" name="Graphic 10" descr="Stars with solid fill">
            <a:extLst>
              <a:ext uri="{FF2B5EF4-FFF2-40B4-BE49-F238E27FC236}">
                <a16:creationId xmlns:a16="http://schemas.microsoft.com/office/drawing/2014/main" id="{620E9A55-20BC-2278-CC9F-DF1C9A487A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07261" y="2393659"/>
            <a:ext cx="685800" cy="685800"/>
          </a:xfrm>
          <a:prstGeom prst="rect">
            <a:avLst/>
          </a:prstGeom>
        </p:spPr>
      </p:pic>
    </p:spTree>
    <p:extLst>
      <p:ext uri="{BB962C8B-B14F-4D97-AF65-F5344CB8AC3E}">
        <p14:creationId xmlns:p14="http://schemas.microsoft.com/office/powerpoint/2010/main" val="2244182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down)">
                                      <p:cBhvr>
                                        <p:cTn id="7" dur="500"/>
                                        <p:tgtEl>
                                          <p:spTgt spid="14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barn(outVertical)">
                                      <p:cBhvr>
                                        <p:cTn id="10" dur="500"/>
                                        <p:tgtEl>
                                          <p:spTgt spid="15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47"/>
                                        </p:tgtEl>
                                        <p:attrNameLst>
                                          <p:attrName>style.visibility</p:attrName>
                                        </p:attrNameLst>
                                      </p:cBhvr>
                                      <p:to>
                                        <p:strVal val="visible"/>
                                      </p:to>
                                    </p:set>
                                    <p:animEffect transition="in" filter="wipe(down)">
                                      <p:cBhvr>
                                        <p:cTn id="14" dur="500"/>
                                        <p:tgtEl>
                                          <p:spTgt spid="14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barn(outVertical)">
                                      <p:cBhvr>
                                        <p:cTn id="17" dur="500"/>
                                        <p:tgtEl>
                                          <p:spTgt spid="155"/>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wipe(down)">
                                      <p:cBhvr>
                                        <p:cTn id="21" dur="500"/>
                                        <p:tgtEl>
                                          <p:spTgt spid="150"/>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154"/>
                                        </p:tgtEl>
                                        <p:attrNameLst>
                                          <p:attrName>style.visibility</p:attrName>
                                        </p:attrNameLst>
                                      </p:cBhvr>
                                      <p:to>
                                        <p:strVal val="visible"/>
                                      </p:to>
                                    </p:set>
                                    <p:animEffect transition="in" filter="barn(outVertical)">
                                      <p:cBhvr>
                                        <p:cTn id="24" dur="500"/>
                                        <p:tgtEl>
                                          <p:spTgt spid="154"/>
                                        </p:tgtEl>
                                      </p:cBhvr>
                                    </p:animEffec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4" grpId="0"/>
      <p:bldP spid="1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p:cNvSpPr/>
          <p:nvPr/>
        </p:nvSpPr>
        <p:spPr>
          <a:xfrm>
            <a:off x="4992139" y="233309"/>
            <a:ext cx="1385986" cy="13859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latin typeface="Proxima Nova" panose="02000506030000020004" pitchFamily="2" charset="0"/>
            </a:endParaRPr>
          </a:p>
        </p:txBody>
      </p:sp>
      <p:cxnSp>
        <p:nvCxnSpPr>
          <p:cNvPr id="29" name="Straight Connector 28"/>
          <p:cNvCxnSpPr/>
          <p:nvPr/>
        </p:nvCxnSpPr>
        <p:spPr>
          <a:xfrm>
            <a:off x="4572000" y="0"/>
            <a:ext cx="0" cy="514350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4992918" y="1733050"/>
            <a:ext cx="3751833" cy="1356515"/>
            <a:chOff x="1712686" y="704261"/>
            <a:chExt cx="2960914" cy="1166151"/>
          </a:xfrm>
        </p:grpSpPr>
        <p:sp>
          <p:nvSpPr>
            <p:cNvPr id="38" name="Rectangle 37"/>
            <p:cNvSpPr/>
            <p:nvPr/>
          </p:nvSpPr>
          <p:spPr>
            <a:xfrm>
              <a:off x="1712686" y="704261"/>
              <a:ext cx="2960914" cy="3407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600" b="1" dirty="0">
                  <a:solidFill>
                    <a:schemeClr val="bg1"/>
                  </a:solidFill>
                  <a:latin typeface="Proxima Nova" panose="02000506030000020004" pitchFamily="2" charset="0"/>
                </a:rPr>
                <a:t>Academic Outcomes</a:t>
              </a:r>
              <a:endParaRPr lang="en-US" sz="1100" b="1" dirty="0">
                <a:solidFill>
                  <a:schemeClr val="bg1"/>
                </a:solidFill>
                <a:latin typeface="Proxima Nova" panose="02000506030000020004" pitchFamily="2" charset="0"/>
              </a:endParaRPr>
            </a:p>
          </p:txBody>
        </p:sp>
        <p:sp>
          <p:nvSpPr>
            <p:cNvPr id="39" name="Rectangle 38"/>
            <p:cNvSpPr/>
            <p:nvPr/>
          </p:nvSpPr>
          <p:spPr>
            <a:xfrm>
              <a:off x="1712686" y="1045029"/>
              <a:ext cx="2960914" cy="825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Quality of faculty</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Curriculum (courses offered)/academics</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Academic challenge</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Individualized attention/differentiation</a:t>
              </a:r>
            </a:p>
          </p:txBody>
        </p:sp>
      </p:grpSp>
      <p:cxnSp>
        <p:nvCxnSpPr>
          <p:cNvPr id="71" name="Straight Connector 70"/>
          <p:cNvCxnSpPr/>
          <p:nvPr/>
        </p:nvCxnSpPr>
        <p:spPr>
          <a:xfrm>
            <a:off x="4132833" y="2411308"/>
            <a:ext cx="8593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4464231" y="2303538"/>
            <a:ext cx="215538" cy="2155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latin typeface="Proxima Nova" panose="02000506030000020004" pitchFamily="2" charset="0"/>
            </a:endParaRPr>
          </a:p>
        </p:txBody>
      </p:sp>
      <p:sp>
        <p:nvSpPr>
          <p:cNvPr id="73" name="Oval 72"/>
          <p:cNvSpPr/>
          <p:nvPr/>
        </p:nvSpPr>
        <p:spPr>
          <a:xfrm>
            <a:off x="2746068" y="1718314"/>
            <a:ext cx="1385986" cy="13859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latin typeface="Proxima Nova" panose="02000506030000020004" pitchFamily="2" charset="0"/>
            </a:endParaRPr>
          </a:p>
        </p:txBody>
      </p:sp>
      <p:grpSp>
        <p:nvGrpSpPr>
          <p:cNvPr id="51" name="Group 50"/>
          <p:cNvGrpSpPr/>
          <p:nvPr/>
        </p:nvGrpSpPr>
        <p:grpSpPr>
          <a:xfrm>
            <a:off x="381000" y="248116"/>
            <a:ext cx="3751833" cy="1356372"/>
            <a:chOff x="1712686" y="704261"/>
            <a:chExt cx="2960914" cy="1166028"/>
          </a:xfrm>
        </p:grpSpPr>
        <p:sp>
          <p:nvSpPr>
            <p:cNvPr id="97" name="Rectangle 96"/>
            <p:cNvSpPr/>
            <p:nvPr/>
          </p:nvSpPr>
          <p:spPr>
            <a:xfrm>
              <a:off x="1712686" y="704261"/>
              <a:ext cx="2960914" cy="340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600" b="1" dirty="0">
                  <a:solidFill>
                    <a:schemeClr val="bg1"/>
                  </a:solidFill>
                  <a:latin typeface="Proxima Nova" panose="02000506030000020004" pitchFamily="2" charset="0"/>
                </a:rPr>
                <a:t>Safe, Caring Community</a:t>
              </a:r>
            </a:p>
          </p:txBody>
        </p:sp>
        <p:sp>
          <p:nvSpPr>
            <p:cNvPr id="98" name="Rectangle 97"/>
            <p:cNvSpPr/>
            <p:nvPr/>
          </p:nvSpPr>
          <p:spPr>
            <a:xfrm>
              <a:off x="1712686" y="1045029"/>
              <a:ext cx="2960914" cy="8252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Faculty care and concern</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Emphasis on character development/values</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Degree of safety from harm or negative influences</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School atmosphere/culture (caring, positive, etc.)</a:t>
              </a:r>
            </a:p>
          </p:txBody>
        </p:sp>
      </p:grpSp>
      <p:cxnSp>
        <p:nvCxnSpPr>
          <p:cNvPr id="95" name="Straight Connector 94"/>
          <p:cNvCxnSpPr/>
          <p:nvPr/>
        </p:nvCxnSpPr>
        <p:spPr>
          <a:xfrm>
            <a:off x="4132833" y="921781"/>
            <a:ext cx="85930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4464231" y="818533"/>
            <a:ext cx="215538" cy="2155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latin typeface="Proxima Nova" panose="02000506030000020004" pitchFamily="2" charset="0"/>
            </a:endParaRPr>
          </a:p>
        </p:txBody>
      </p:sp>
      <p:grpSp>
        <p:nvGrpSpPr>
          <p:cNvPr id="100" name="Group 99"/>
          <p:cNvGrpSpPr/>
          <p:nvPr/>
        </p:nvGrpSpPr>
        <p:grpSpPr>
          <a:xfrm>
            <a:off x="381000" y="3218125"/>
            <a:ext cx="3751833" cy="1356372"/>
            <a:chOff x="1712686" y="704261"/>
            <a:chExt cx="2960914" cy="1166028"/>
          </a:xfrm>
        </p:grpSpPr>
        <p:sp>
          <p:nvSpPr>
            <p:cNvPr id="121" name="Rectangle 120"/>
            <p:cNvSpPr/>
            <p:nvPr/>
          </p:nvSpPr>
          <p:spPr>
            <a:xfrm>
              <a:off x="1712686" y="704261"/>
              <a:ext cx="2960914" cy="3407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nSpc>
                  <a:spcPct val="130000"/>
                </a:lnSpc>
              </a:pPr>
              <a:r>
                <a:rPr lang="en-US" sz="1600" b="1" dirty="0">
                  <a:solidFill>
                    <a:schemeClr val="bg1"/>
                  </a:solidFill>
                  <a:latin typeface="Proxima Nova" panose="02000506030000020004" pitchFamily="2" charset="0"/>
                </a:rPr>
                <a:t>Vision, Mission, Leadership</a:t>
              </a:r>
            </a:p>
          </p:txBody>
        </p:sp>
        <p:sp>
          <p:nvSpPr>
            <p:cNvPr id="122" name="Rectangle 121"/>
            <p:cNvSpPr/>
            <p:nvPr/>
          </p:nvSpPr>
          <p:spPr>
            <a:xfrm>
              <a:off x="1712686" y="1045029"/>
              <a:ext cx="2960914" cy="8252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Mission/educational philosophy</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School leadership</a:t>
              </a:r>
            </a:p>
          </p:txBody>
        </p:sp>
      </p:grpSp>
      <p:sp>
        <p:nvSpPr>
          <p:cNvPr id="101" name="Oval 100"/>
          <p:cNvSpPr/>
          <p:nvPr/>
        </p:nvSpPr>
        <p:spPr>
          <a:xfrm>
            <a:off x="4992139" y="3203318"/>
            <a:ext cx="1385986" cy="13859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latin typeface="Proxima Nova" panose="02000506030000020004" pitchFamily="2" charset="0"/>
            </a:endParaRPr>
          </a:p>
        </p:txBody>
      </p:sp>
      <p:cxnSp>
        <p:nvCxnSpPr>
          <p:cNvPr id="119" name="Straight Connector 118"/>
          <p:cNvCxnSpPr/>
          <p:nvPr/>
        </p:nvCxnSpPr>
        <p:spPr>
          <a:xfrm>
            <a:off x="4132833" y="3891790"/>
            <a:ext cx="859306"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0" name="Oval 119"/>
          <p:cNvSpPr/>
          <p:nvPr/>
        </p:nvSpPr>
        <p:spPr>
          <a:xfrm>
            <a:off x="4464231" y="3788542"/>
            <a:ext cx="215538" cy="2155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latin typeface="Proxima Nova" panose="02000506030000020004" pitchFamily="2" charset="0"/>
            </a:endParaRPr>
          </a:p>
        </p:txBody>
      </p:sp>
      <p:pic>
        <p:nvPicPr>
          <p:cNvPr id="2" name="Graphic 1" descr="Care with solid fill">
            <a:extLst>
              <a:ext uri="{FF2B5EF4-FFF2-40B4-BE49-F238E27FC236}">
                <a16:creationId xmlns:a16="http://schemas.microsoft.com/office/drawing/2014/main" id="{2F17D655-7240-DB3F-52F4-311EA45B96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2232" y="563809"/>
            <a:ext cx="685800" cy="685800"/>
          </a:xfrm>
          <a:prstGeom prst="rect">
            <a:avLst/>
          </a:prstGeom>
        </p:spPr>
      </p:pic>
      <p:pic>
        <p:nvPicPr>
          <p:cNvPr id="3" name="Graphic 2" descr="Graduation cap with solid fill">
            <a:extLst>
              <a:ext uri="{FF2B5EF4-FFF2-40B4-BE49-F238E27FC236}">
                <a16:creationId xmlns:a16="http://schemas.microsoft.com/office/drawing/2014/main" id="{6E6F3CB5-9B6C-9FE9-7883-C27406DB59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96161" y="2068404"/>
            <a:ext cx="685800" cy="685800"/>
          </a:xfrm>
          <a:prstGeom prst="rect">
            <a:avLst/>
          </a:prstGeom>
        </p:spPr>
      </p:pic>
      <p:pic>
        <p:nvPicPr>
          <p:cNvPr id="4" name="Graphic 3" descr="Stars with solid fill">
            <a:extLst>
              <a:ext uri="{FF2B5EF4-FFF2-40B4-BE49-F238E27FC236}">
                <a16:creationId xmlns:a16="http://schemas.microsoft.com/office/drawing/2014/main" id="{E240ADF2-EFCC-81BB-27BC-3076BAEC2D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42232" y="3548890"/>
            <a:ext cx="685800" cy="685800"/>
          </a:xfrm>
          <a:prstGeom prst="rect">
            <a:avLst/>
          </a:prstGeom>
        </p:spPr>
      </p:pic>
    </p:spTree>
    <p:extLst>
      <p:ext uri="{BB962C8B-B14F-4D97-AF65-F5344CB8AC3E}">
        <p14:creationId xmlns:p14="http://schemas.microsoft.com/office/powerpoint/2010/main" val="4187623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fltVal val="0"/>
                                          </p:val>
                                        </p:tav>
                                        <p:tav tm="100000">
                                          <p:val>
                                            <p:strVal val="#ppt_h"/>
                                          </p:val>
                                        </p:tav>
                                      </p:tavLst>
                                    </p:anim>
                                    <p:animEffect transition="in" filter="fade">
                                      <p:cBhvr>
                                        <p:cTn id="9" dur="500"/>
                                        <p:tgtEl>
                                          <p:spTgt spid="9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par>
                                <p:cTn id="16" presetID="22" presetClass="entr" presetSubtype="2" fill="hold"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wipe(right)">
                                      <p:cBhvr>
                                        <p:cTn id="18" dur="500"/>
                                        <p:tgtEl>
                                          <p:spTgt spid="95"/>
                                        </p:tgtEl>
                                      </p:cBhvr>
                                    </p:animEffect>
                                  </p:childTnLst>
                                </p:cTn>
                              </p:par>
                              <p:par>
                                <p:cTn id="19" presetID="2" presetClass="entr" presetSubtype="8" accel="20000" decel="6000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 calcmode="lin" valueType="num">
                                      <p:cBhvr additive="base">
                                        <p:cTn id="21" dur="500" fill="hold"/>
                                        <p:tgtEl>
                                          <p:spTgt spid="51"/>
                                        </p:tgtEl>
                                        <p:attrNameLst>
                                          <p:attrName>ppt_x</p:attrName>
                                        </p:attrNameLst>
                                      </p:cBhvr>
                                      <p:tavLst>
                                        <p:tav tm="0">
                                          <p:val>
                                            <p:strVal val="0-#ppt_w/2"/>
                                          </p:val>
                                        </p:tav>
                                        <p:tav tm="100000">
                                          <p:val>
                                            <p:strVal val="#ppt_x"/>
                                          </p:val>
                                        </p:tav>
                                      </p:tavLst>
                                    </p:anim>
                                    <p:anim calcmode="lin" valueType="num">
                                      <p:cBhvr additive="base">
                                        <p:cTn id="22" dur="500" fill="hold"/>
                                        <p:tgtEl>
                                          <p:spTgt spid="51"/>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72"/>
                                        </p:tgtEl>
                                        <p:attrNameLst>
                                          <p:attrName>style.visibility</p:attrName>
                                        </p:attrNameLst>
                                      </p:cBhvr>
                                      <p:to>
                                        <p:strVal val="visible"/>
                                      </p:to>
                                    </p:set>
                                    <p:anim calcmode="lin" valueType="num">
                                      <p:cBhvr>
                                        <p:cTn id="26" dur="500" fill="hold"/>
                                        <p:tgtEl>
                                          <p:spTgt spid="72"/>
                                        </p:tgtEl>
                                        <p:attrNameLst>
                                          <p:attrName>ppt_w</p:attrName>
                                        </p:attrNameLst>
                                      </p:cBhvr>
                                      <p:tavLst>
                                        <p:tav tm="0">
                                          <p:val>
                                            <p:fltVal val="0"/>
                                          </p:val>
                                        </p:tav>
                                        <p:tav tm="100000">
                                          <p:val>
                                            <p:strVal val="#ppt_w"/>
                                          </p:val>
                                        </p:tav>
                                      </p:tavLst>
                                    </p:anim>
                                    <p:anim calcmode="lin" valueType="num">
                                      <p:cBhvr>
                                        <p:cTn id="27" dur="500" fill="hold"/>
                                        <p:tgtEl>
                                          <p:spTgt spid="72"/>
                                        </p:tgtEl>
                                        <p:attrNameLst>
                                          <p:attrName>ppt_h</p:attrName>
                                        </p:attrNameLst>
                                      </p:cBhvr>
                                      <p:tavLst>
                                        <p:tav tm="0">
                                          <p:val>
                                            <p:fltVal val="0"/>
                                          </p:val>
                                        </p:tav>
                                        <p:tav tm="100000">
                                          <p:val>
                                            <p:strVal val="#ppt_h"/>
                                          </p:val>
                                        </p:tav>
                                      </p:tavLst>
                                    </p:anim>
                                    <p:animEffect transition="in" filter="fade">
                                      <p:cBhvr>
                                        <p:cTn id="28" dur="500"/>
                                        <p:tgtEl>
                                          <p:spTgt spid="72"/>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73"/>
                                        </p:tgtEl>
                                        <p:attrNameLst>
                                          <p:attrName>style.visibility</p:attrName>
                                        </p:attrNameLst>
                                      </p:cBhvr>
                                      <p:to>
                                        <p:strVal val="visible"/>
                                      </p:to>
                                    </p:set>
                                    <p:anim calcmode="lin" valueType="num">
                                      <p:cBhvr>
                                        <p:cTn id="32" dur="500" fill="hold"/>
                                        <p:tgtEl>
                                          <p:spTgt spid="73"/>
                                        </p:tgtEl>
                                        <p:attrNameLst>
                                          <p:attrName>ppt_w</p:attrName>
                                        </p:attrNameLst>
                                      </p:cBhvr>
                                      <p:tavLst>
                                        <p:tav tm="0">
                                          <p:val>
                                            <p:fltVal val="0"/>
                                          </p:val>
                                        </p:tav>
                                        <p:tav tm="100000">
                                          <p:val>
                                            <p:strVal val="#ppt_w"/>
                                          </p:val>
                                        </p:tav>
                                      </p:tavLst>
                                    </p:anim>
                                    <p:anim calcmode="lin" valueType="num">
                                      <p:cBhvr>
                                        <p:cTn id="33" dur="500" fill="hold"/>
                                        <p:tgtEl>
                                          <p:spTgt spid="73"/>
                                        </p:tgtEl>
                                        <p:attrNameLst>
                                          <p:attrName>ppt_h</p:attrName>
                                        </p:attrNameLst>
                                      </p:cBhvr>
                                      <p:tavLst>
                                        <p:tav tm="0">
                                          <p:val>
                                            <p:fltVal val="0"/>
                                          </p:val>
                                        </p:tav>
                                        <p:tav tm="100000">
                                          <p:val>
                                            <p:strVal val="#ppt_h"/>
                                          </p:val>
                                        </p:tav>
                                      </p:tavLst>
                                    </p:anim>
                                    <p:animEffect transition="in" filter="fade">
                                      <p:cBhvr>
                                        <p:cTn id="34" dur="500"/>
                                        <p:tgtEl>
                                          <p:spTgt spid="73"/>
                                        </p:tgtEl>
                                      </p:cBhvr>
                                    </p:animEffect>
                                  </p:childTnLst>
                                </p:cTn>
                              </p:par>
                              <p:par>
                                <p:cTn id="35" presetID="22" presetClass="entr" presetSubtype="8"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wipe(left)">
                                      <p:cBhvr>
                                        <p:cTn id="37" dur="500"/>
                                        <p:tgtEl>
                                          <p:spTgt spid="71"/>
                                        </p:tgtEl>
                                      </p:cBhvr>
                                    </p:animEffect>
                                  </p:childTnLst>
                                </p:cTn>
                              </p:par>
                              <p:par>
                                <p:cTn id="38" presetID="2" presetClass="entr" presetSubtype="2" accel="20000" decel="6000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1+#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20"/>
                                        </p:tgtEl>
                                        <p:attrNameLst>
                                          <p:attrName>style.visibility</p:attrName>
                                        </p:attrNameLst>
                                      </p:cBhvr>
                                      <p:to>
                                        <p:strVal val="visible"/>
                                      </p:to>
                                    </p:set>
                                    <p:anim calcmode="lin" valueType="num">
                                      <p:cBhvr>
                                        <p:cTn id="45" dur="500" fill="hold"/>
                                        <p:tgtEl>
                                          <p:spTgt spid="120"/>
                                        </p:tgtEl>
                                        <p:attrNameLst>
                                          <p:attrName>ppt_w</p:attrName>
                                        </p:attrNameLst>
                                      </p:cBhvr>
                                      <p:tavLst>
                                        <p:tav tm="0">
                                          <p:val>
                                            <p:fltVal val="0"/>
                                          </p:val>
                                        </p:tav>
                                        <p:tav tm="100000">
                                          <p:val>
                                            <p:strVal val="#ppt_w"/>
                                          </p:val>
                                        </p:tav>
                                      </p:tavLst>
                                    </p:anim>
                                    <p:anim calcmode="lin" valueType="num">
                                      <p:cBhvr>
                                        <p:cTn id="46" dur="500" fill="hold"/>
                                        <p:tgtEl>
                                          <p:spTgt spid="120"/>
                                        </p:tgtEl>
                                        <p:attrNameLst>
                                          <p:attrName>ppt_h</p:attrName>
                                        </p:attrNameLst>
                                      </p:cBhvr>
                                      <p:tavLst>
                                        <p:tav tm="0">
                                          <p:val>
                                            <p:fltVal val="0"/>
                                          </p:val>
                                        </p:tav>
                                        <p:tav tm="100000">
                                          <p:val>
                                            <p:strVal val="#ppt_h"/>
                                          </p:val>
                                        </p:tav>
                                      </p:tavLst>
                                    </p:anim>
                                    <p:animEffect transition="in" filter="fade">
                                      <p:cBhvr>
                                        <p:cTn id="47" dur="500"/>
                                        <p:tgtEl>
                                          <p:spTgt spid="120"/>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01"/>
                                        </p:tgtEl>
                                        <p:attrNameLst>
                                          <p:attrName>style.visibility</p:attrName>
                                        </p:attrNameLst>
                                      </p:cBhvr>
                                      <p:to>
                                        <p:strVal val="visible"/>
                                      </p:to>
                                    </p:set>
                                    <p:anim calcmode="lin" valueType="num">
                                      <p:cBhvr>
                                        <p:cTn id="51" dur="500" fill="hold"/>
                                        <p:tgtEl>
                                          <p:spTgt spid="101"/>
                                        </p:tgtEl>
                                        <p:attrNameLst>
                                          <p:attrName>ppt_w</p:attrName>
                                        </p:attrNameLst>
                                      </p:cBhvr>
                                      <p:tavLst>
                                        <p:tav tm="0">
                                          <p:val>
                                            <p:fltVal val="0"/>
                                          </p:val>
                                        </p:tav>
                                        <p:tav tm="100000">
                                          <p:val>
                                            <p:strVal val="#ppt_w"/>
                                          </p:val>
                                        </p:tav>
                                      </p:tavLst>
                                    </p:anim>
                                    <p:anim calcmode="lin" valueType="num">
                                      <p:cBhvr>
                                        <p:cTn id="52" dur="500" fill="hold"/>
                                        <p:tgtEl>
                                          <p:spTgt spid="101"/>
                                        </p:tgtEl>
                                        <p:attrNameLst>
                                          <p:attrName>ppt_h</p:attrName>
                                        </p:attrNameLst>
                                      </p:cBhvr>
                                      <p:tavLst>
                                        <p:tav tm="0">
                                          <p:val>
                                            <p:fltVal val="0"/>
                                          </p:val>
                                        </p:tav>
                                        <p:tav tm="100000">
                                          <p:val>
                                            <p:strVal val="#ppt_h"/>
                                          </p:val>
                                        </p:tav>
                                      </p:tavLst>
                                    </p:anim>
                                    <p:animEffect transition="in" filter="fade">
                                      <p:cBhvr>
                                        <p:cTn id="53" dur="500"/>
                                        <p:tgtEl>
                                          <p:spTgt spid="101"/>
                                        </p:tgtEl>
                                      </p:cBhvr>
                                    </p:animEffect>
                                  </p:childTnLst>
                                </p:cTn>
                              </p:par>
                              <p:par>
                                <p:cTn id="54" presetID="22" presetClass="entr" presetSubtype="2" fill="hold" nodeType="withEffect">
                                  <p:stCondLst>
                                    <p:cond delay="0"/>
                                  </p:stCondLst>
                                  <p:childTnLst>
                                    <p:set>
                                      <p:cBhvr>
                                        <p:cTn id="55" dur="1" fill="hold">
                                          <p:stCondLst>
                                            <p:cond delay="0"/>
                                          </p:stCondLst>
                                        </p:cTn>
                                        <p:tgtEl>
                                          <p:spTgt spid="119"/>
                                        </p:tgtEl>
                                        <p:attrNameLst>
                                          <p:attrName>style.visibility</p:attrName>
                                        </p:attrNameLst>
                                      </p:cBhvr>
                                      <p:to>
                                        <p:strVal val="visible"/>
                                      </p:to>
                                    </p:set>
                                    <p:animEffect transition="in" filter="wipe(right)">
                                      <p:cBhvr>
                                        <p:cTn id="56" dur="500"/>
                                        <p:tgtEl>
                                          <p:spTgt spid="119"/>
                                        </p:tgtEl>
                                      </p:cBhvr>
                                    </p:animEffect>
                                  </p:childTnLst>
                                </p:cTn>
                              </p:par>
                              <p:par>
                                <p:cTn id="57" presetID="2" presetClass="entr" presetSubtype="8" accel="20000" decel="60000" fill="hold" nodeType="withEffect">
                                  <p:stCondLst>
                                    <p:cond delay="0"/>
                                  </p:stCondLst>
                                  <p:childTnLst>
                                    <p:set>
                                      <p:cBhvr>
                                        <p:cTn id="58" dur="1" fill="hold">
                                          <p:stCondLst>
                                            <p:cond delay="0"/>
                                          </p:stCondLst>
                                        </p:cTn>
                                        <p:tgtEl>
                                          <p:spTgt spid="100"/>
                                        </p:tgtEl>
                                        <p:attrNameLst>
                                          <p:attrName>style.visibility</p:attrName>
                                        </p:attrNameLst>
                                      </p:cBhvr>
                                      <p:to>
                                        <p:strVal val="visible"/>
                                      </p:to>
                                    </p:set>
                                    <p:anim calcmode="lin" valueType="num">
                                      <p:cBhvr additive="base">
                                        <p:cTn id="59" dur="500" fill="hold"/>
                                        <p:tgtEl>
                                          <p:spTgt spid="100"/>
                                        </p:tgtEl>
                                        <p:attrNameLst>
                                          <p:attrName>ppt_x</p:attrName>
                                        </p:attrNameLst>
                                      </p:cBhvr>
                                      <p:tavLst>
                                        <p:tav tm="0">
                                          <p:val>
                                            <p:strVal val="0-#ppt_w/2"/>
                                          </p:val>
                                        </p:tav>
                                        <p:tav tm="100000">
                                          <p:val>
                                            <p:strVal val="#ppt_x"/>
                                          </p:val>
                                        </p:tav>
                                      </p:tavLst>
                                    </p:anim>
                                    <p:anim calcmode="lin" valueType="num">
                                      <p:cBhvr additive="base">
                                        <p:cTn id="60" dur="500" fill="hold"/>
                                        <p:tgtEl>
                                          <p:spTgt spid="100"/>
                                        </p:tgtEl>
                                        <p:attrNameLst>
                                          <p:attrName>ppt_y</p:attrName>
                                        </p:attrNameLst>
                                      </p:cBhvr>
                                      <p:tavLst>
                                        <p:tav tm="0">
                                          <p:val>
                                            <p:strVal val="#ppt_y"/>
                                          </p:val>
                                        </p:tav>
                                        <p:tav tm="100000">
                                          <p:val>
                                            <p:strVal val="#ppt_y"/>
                                          </p:val>
                                        </p:tav>
                                      </p:tavLst>
                                    </p:anim>
                                  </p:childTnLst>
                                </p:cTn>
                              </p:par>
                              <p:par>
                                <p:cTn id="61" presetID="1"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2" grpId="0" animBg="1"/>
      <p:bldP spid="73" grpId="0" animBg="1"/>
      <p:bldP spid="96" grpId="0" animBg="1"/>
      <p:bldP spid="101" grpId="0" animBg="1"/>
      <p:bldP spid="1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9D12710-2342-9058-E554-C570C1F4371F}"/>
              </a:ext>
            </a:extLst>
          </p:cNvPr>
          <p:cNvSpPr/>
          <p:nvPr/>
        </p:nvSpPr>
        <p:spPr>
          <a:xfrm>
            <a:off x="6190003" y="973501"/>
            <a:ext cx="1385986" cy="13859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grpSp>
        <p:nvGrpSpPr>
          <p:cNvPr id="5" name="Group 4">
            <a:extLst>
              <a:ext uri="{FF2B5EF4-FFF2-40B4-BE49-F238E27FC236}">
                <a16:creationId xmlns:a16="http://schemas.microsoft.com/office/drawing/2014/main" id="{2D9EA707-FB74-CFEE-51BB-344789CA4042}"/>
              </a:ext>
            </a:extLst>
          </p:cNvPr>
          <p:cNvGrpSpPr/>
          <p:nvPr/>
        </p:nvGrpSpPr>
        <p:grpSpPr>
          <a:xfrm>
            <a:off x="1578864" y="988308"/>
            <a:ext cx="3751833" cy="1356372"/>
            <a:chOff x="1712686" y="704261"/>
            <a:chExt cx="2960914" cy="1166028"/>
          </a:xfrm>
        </p:grpSpPr>
        <p:sp>
          <p:nvSpPr>
            <p:cNvPr id="6" name="Rectangle 5">
              <a:extLst>
                <a:ext uri="{FF2B5EF4-FFF2-40B4-BE49-F238E27FC236}">
                  <a16:creationId xmlns:a16="http://schemas.microsoft.com/office/drawing/2014/main" id="{169BDA56-ABE4-5303-455A-7ADC1EF814B4}"/>
                </a:ext>
              </a:extLst>
            </p:cNvPr>
            <p:cNvSpPr/>
            <p:nvPr/>
          </p:nvSpPr>
          <p:spPr>
            <a:xfrm>
              <a:off x="1712686" y="704261"/>
              <a:ext cx="2960914" cy="340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600" b="1" dirty="0">
                  <a:solidFill>
                    <a:schemeClr val="bg1"/>
                  </a:solidFill>
                  <a:latin typeface="Proxima Nova" panose="02000506030000020004" pitchFamily="2" charset="0"/>
                </a:rPr>
                <a:t>Safe, Caring Community</a:t>
              </a:r>
            </a:p>
          </p:txBody>
        </p:sp>
        <p:sp>
          <p:nvSpPr>
            <p:cNvPr id="7" name="Rectangle 6">
              <a:extLst>
                <a:ext uri="{FF2B5EF4-FFF2-40B4-BE49-F238E27FC236}">
                  <a16:creationId xmlns:a16="http://schemas.microsoft.com/office/drawing/2014/main" id="{E7E8F592-EBDE-1722-A19F-DB4317F2BEAC}"/>
                </a:ext>
              </a:extLst>
            </p:cNvPr>
            <p:cNvSpPr/>
            <p:nvPr/>
          </p:nvSpPr>
          <p:spPr>
            <a:xfrm>
              <a:off x="1712686" y="1045029"/>
              <a:ext cx="2960914" cy="8252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Faculty care and concern</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Emphasis on character development/values</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Degree of safety from harm or negative influences</a:t>
              </a:r>
            </a:p>
            <a:p>
              <a:pPr marL="171450" indent="-171450">
                <a:lnSpc>
                  <a:spcPct val="150000"/>
                </a:lnSpc>
                <a:buFont typeface="Arial" panose="020B0604020202020204" pitchFamily="34" charset="0"/>
                <a:buChar char="•"/>
              </a:pPr>
              <a:r>
                <a:rPr lang="en-US" sz="1050" dirty="0">
                  <a:solidFill>
                    <a:schemeClr val="tx1"/>
                  </a:solidFill>
                  <a:latin typeface="Proxima Nova" panose="02000506030000020004" pitchFamily="2" charset="0"/>
                </a:rPr>
                <a:t>School atmosphere/culture (caring, positive, etc.)</a:t>
              </a:r>
            </a:p>
          </p:txBody>
        </p:sp>
      </p:grpSp>
      <p:cxnSp>
        <p:nvCxnSpPr>
          <p:cNvPr id="8" name="Straight Connector 7">
            <a:extLst>
              <a:ext uri="{FF2B5EF4-FFF2-40B4-BE49-F238E27FC236}">
                <a16:creationId xmlns:a16="http://schemas.microsoft.com/office/drawing/2014/main" id="{BBA57507-A69C-268A-6442-8142D771B333}"/>
              </a:ext>
            </a:extLst>
          </p:cNvPr>
          <p:cNvCxnSpPr/>
          <p:nvPr/>
        </p:nvCxnSpPr>
        <p:spPr>
          <a:xfrm>
            <a:off x="5330697" y="1661973"/>
            <a:ext cx="85930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2004D1D-E9EC-18BD-7E39-25C793A719EC}"/>
              </a:ext>
            </a:extLst>
          </p:cNvPr>
          <p:cNvSpPr/>
          <p:nvPr/>
        </p:nvSpPr>
        <p:spPr>
          <a:xfrm>
            <a:off x="5662095" y="1558725"/>
            <a:ext cx="215538" cy="2155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dirty="0"/>
          </a:p>
        </p:txBody>
      </p:sp>
      <p:pic>
        <p:nvPicPr>
          <p:cNvPr id="10" name="Graphic 9" descr="Care with solid fill">
            <a:extLst>
              <a:ext uri="{FF2B5EF4-FFF2-40B4-BE49-F238E27FC236}">
                <a16:creationId xmlns:a16="http://schemas.microsoft.com/office/drawing/2014/main" id="{59FD1312-109D-C516-4369-C60F62553E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40096" y="1304001"/>
            <a:ext cx="685800" cy="685800"/>
          </a:xfrm>
          <a:prstGeom prst="rect">
            <a:avLst/>
          </a:prstGeom>
        </p:spPr>
      </p:pic>
      <p:sp>
        <p:nvSpPr>
          <p:cNvPr id="11" name="Oval 10">
            <a:extLst>
              <a:ext uri="{FF2B5EF4-FFF2-40B4-BE49-F238E27FC236}">
                <a16:creationId xmlns:a16="http://schemas.microsoft.com/office/drawing/2014/main" id="{2BDA8473-994E-7D7D-AF06-B36FA8E41084}"/>
              </a:ext>
            </a:extLst>
          </p:cNvPr>
          <p:cNvSpPr/>
          <p:nvPr/>
        </p:nvSpPr>
        <p:spPr>
          <a:xfrm>
            <a:off x="1695704" y="2061464"/>
            <a:ext cx="3139440" cy="4368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534B958-3607-ABB6-207B-282D2E678458}"/>
              </a:ext>
            </a:extLst>
          </p:cNvPr>
          <p:cNvSpPr txBox="1"/>
          <p:nvPr/>
        </p:nvSpPr>
        <p:spPr>
          <a:xfrm>
            <a:off x="0" y="3175105"/>
            <a:ext cx="9144000" cy="830997"/>
          </a:xfrm>
          <a:prstGeom prst="rect">
            <a:avLst/>
          </a:prstGeom>
          <a:noFill/>
        </p:spPr>
        <p:txBody>
          <a:bodyPr wrap="square">
            <a:spAutoFit/>
          </a:bodyPr>
          <a:lstStyle/>
          <a:p>
            <a:pPr algn="ctr"/>
            <a:r>
              <a:rPr lang="en-US" sz="2400" b="1" dirty="0">
                <a:solidFill>
                  <a:srgbClr val="000000"/>
                </a:solidFill>
                <a:effectLst/>
                <a:latin typeface="Proxima Nova" panose="02000506030000020004" pitchFamily="2" charset="0"/>
              </a:rPr>
              <a:t> </a:t>
            </a:r>
            <a:r>
              <a:rPr lang="en-US" sz="2400" b="1" dirty="0">
                <a:solidFill>
                  <a:srgbClr val="221E1F"/>
                </a:solidFill>
                <a:effectLst/>
                <a:latin typeface="Proxima Nova" panose="02000506030000020004" pitchFamily="2" charset="0"/>
              </a:rPr>
              <a:t>For many families, the child’s school has replaced </a:t>
            </a:r>
            <a:br>
              <a:rPr lang="en-US" sz="2400" b="1" dirty="0">
                <a:solidFill>
                  <a:srgbClr val="221E1F"/>
                </a:solidFill>
                <a:effectLst/>
                <a:latin typeface="Proxima Nova" panose="02000506030000020004" pitchFamily="2" charset="0"/>
              </a:rPr>
            </a:br>
            <a:r>
              <a:rPr lang="en-US" sz="2400" b="1" dirty="0">
                <a:solidFill>
                  <a:srgbClr val="221E1F"/>
                </a:solidFill>
                <a:effectLst/>
                <a:latin typeface="Proxima Nova" panose="02000506030000020004" pitchFamily="2" charset="0"/>
              </a:rPr>
              <a:t>the neighborhood as the family’s primary community. </a:t>
            </a:r>
          </a:p>
        </p:txBody>
      </p:sp>
    </p:spTree>
    <p:extLst>
      <p:ext uri="{BB962C8B-B14F-4D97-AF65-F5344CB8AC3E}">
        <p14:creationId xmlns:p14="http://schemas.microsoft.com/office/powerpoint/2010/main" val="395770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par>
                                <p:cTn id="19" presetID="2" presetClass="entr" presetSubtype="8" accel="20000" decel="6000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DD7C-A4B1-274C-AE6D-8D7C58E76E5D}"/>
              </a:ext>
            </a:extLst>
          </p:cNvPr>
          <p:cNvSpPr>
            <a:spLocks noGrp="1"/>
          </p:cNvSpPr>
          <p:nvPr>
            <p:ph type="title"/>
          </p:nvPr>
        </p:nvSpPr>
        <p:spPr/>
        <p:txBody>
          <a:bodyPr/>
          <a:lstStyle/>
          <a:p>
            <a:r>
              <a:rPr lang="en-US" dirty="0">
                <a:latin typeface="Proxima Nova" panose="02000506030000020004" pitchFamily="2" charset="0"/>
              </a:rPr>
              <a:t>We Asked 29,920 Private School Parents …</a:t>
            </a:r>
          </a:p>
        </p:txBody>
      </p:sp>
      <p:sp>
        <p:nvSpPr>
          <p:cNvPr id="10" name="TextBox 9">
            <a:extLst>
              <a:ext uri="{FF2B5EF4-FFF2-40B4-BE49-F238E27FC236}">
                <a16:creationId xmlns:a16="http://schemas.microsoft.com/office/drawing/2014/main" id="{659700ED-3DF9-0447-8BF3-A60F8658F8CE}"/>
              </a:ext>
            </a:extLst>
          </p:cNvPr>
          <p:cNvSpPr txBox="1"/>
          <p:nvPr/>
        </p:nvSpPr>
        <p:spPr>
          <a:xfrm>
            <a:off x="328348" y="1150070"/>
            <a:ext cx="8347550" cy="3123932"/>
          </a:xfrm>
          <a:prstGeom prst="rect">
            <a:avLst/>
          </a:prstGeom>
          <a:noFill/>
        </p:spPr>
        <p:txBody>
          <a:bodyPr wrap="square" rtlCol="0">
            <a:spAutoFit/>
          </a:bodyPr>
          <a:lstStyle/>
          <a:p>
            <a:r>
              <a:rPr lang="en-US" sz="2000" dirty="0">
                <a:latin typeface="Proxima Nova" panose="02000506030000020004" pitchFamily="2" charset="0"/>
              </a:rPr>
              <a:t>On a scale of 1 to 5 with 1 being “very poor” and 5 being “excellent,” how do you rate your school’s parent community?</a:t>
            </a:r>
          </a:p>
          <a:p>
            <a:endParaRPr lang="en-US" sz="2000" dirty="0">
              <a:latin typeface="Proxima Nova" panose="02000506030000020004" pitchFamily="2" charset="0"/>
            </a:endParaRPr>
          </a:p>
          <a:p>
            <a:r>
              <a:rPr lang="en-US" sz="2800" b="1" dirty="0">
                <a:solidFill>
                  <a:srgbClr val="005B89"/>
                </a:solidFill>
                <a:latin typeface="Proxima Nova" panose="02000506030000020004" pitchFamily="2" charset="0"/>
              </a:rPr>
              <a:t>And then we asked them …</a:t>
            </a:r>
          </a:p>
          <a:p>
            <a:endParaRPr lang="en-US" sz="2000" dirty="0">
              <a:latin typeface="Proxima Nova" panose="02000506030000020004" pitchFamily="2" charset="0"/>
            </a:endParaRPr>
          </a:p>
          <a:p>
            <a:r>
              <a:rPr lang="en-US" sz="2000" dirty="0">
                <a:latin typeface="Proxima Nova" panose="02000506030000020004" pitchFamily="2" charset="0"/>
              </a:rPr>
              <a:t>How likely are you to re-enroll your child(ren) until the last grade level at the school?</a:t>
            </a:r>
          </a:p>
          <a:p>
            <a:endParaRPr lang="en-US" sz="2000" dirty="0">
              <a:latin typeface="Proxima Nova" panose="02000506030000020004" pitchFamily="2" charset="0"/>
            </a:endParaRPr>
          </a:p>
          <a:p>
            <a:endParaRPr lang="en-US" dirty="0">
              <a:latin typeface="Proxima Nova" panose="02000506030000020004" pitchFamily="2" charset="0"/>
            </a:endParaRPr>
          </a:p>
          <a:p>
            <a:endParaRPr lang="en-US" dirty="0">
              <a:latin typeface="Proxima Nova" panose="02000506030000020004" pitchFamily="2" charset="0"/>
            </a:endParaRPr>
          </a:p>
        </p:txBody>
      </p:sp>
    </p:spTree>
    <p:extLst>
      <p:ext uri="{BB962C8B-B14F-4D97-AF65-F5344CB8AC3E}">
        <p14:creationId xmlns:p14="http://schemas.microsoft.com/office/powerpoint/2010/main" val="32153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A4962-46B1-5D49-AB3C-31BE4BFDFC3A}"/>
              </a:ext>
            </a:extLst>
          </p:cNvPr>
          <p:cNvSpPr>
            <a:spLocks noGrp="1"/>
          </p:cNvSpPr>
          <p:nvPr>
            <p:ph type="title"/>
          </p:nvPr>
        </p:nvSpPr>
        <p:spPr/>
        <p:txBody>
          <a:bodyPr/>
          <a:lstStyle/>
          <a:p>
            <a:r>
              <a:rPr lang="en-US" dirty="0">
                <a:latin typeface="Proxima Nova" panose="02000506030000020004" pitchFamily="2" charset="0"/>
              </a:rPr>
              <a:t>Here’s What We Learned</a:t>
            </a:r>
          </a:p>
        </p:txBody>
      </p:sp>
      <p:sp>
        <p:nvSpPr>
          <p:cNvPr id="3" name="Text Placeholder 2">
            <a:extLst>
              <a:ext uri="{FF2B5EF4-FFF2-40B4-BE49-F238E27FC236}">
                <a16:creationId xmlns:a16="http://schemas.microsoft.com/office/drawing/2014/main" id="{79BC8FB8-9C4E-7640-8B8B-0EEC74B18E32}"/>
              </a:ext>
            </a:extLst>
          </p:cNvPr>
          <p:cNvSpPr>
            <a:spLocks noGrp="1"/>
          </p:cNvSpPr>
          <p:nvPr>
            <p:ph type="body" idx="1"/>
          </p:nvPr>
        </p:nvSpPr>
        <p:spPr/>
        <p:txBody>
          <a:bodyPr/>
          <a:lstStyle/>
          <a:p>
            <a:pPr marL="685800" indent="-457200">
              <a:buFont typeface="Wingdings" pitchFamily="2" charset="2"/>
              <a:buChar char="ü"/>
            </a:pPr>
            <a:r>
              <a:rPr lang="en-US" dirty="0">
                <a:latin typeface="Proxima Nova" panose="02000506030000020004" pitchFamily="2" charset="0"/>
              </a:rPr>
              <a:t>87% of those who rate the </a:t>
            </a:r>
            <a:r>
              <a:rPr lang="en-US" dirty="0">
                <a:highlight>
                  <a:srgbClr val="FFFF00"/>
                </a:highlight>
                <a:latin typeface="Proxima Nova" panose="02000506030000020004" pitchFamily="2" charset="0"/>
              </a:rPr>
              <a:t>parent community </a:t>
            </a:r>
            <a:r>
              <a:rPr lang="en-US" dirty="0">
                <a:latin typeface="Proxima Nova" panose="02000506030000020004" pitchFamily="2" charset="0"/>
              </a:rPr>
              <a:t>as “excellent” report they are likely to re-enroll through graduation.</a:t>
            </a:r>
            <a:br>
              <a:rPr lang="en-US" dirty="0">
                <a:latin typeface="Proxima Nova" panose="02000506030000020004" pitchFamily="2" charset="0"/>
              </a:rPr>
            </a:br>
            <a:endParaRPr lang="en-US" dirty="0">
              <a:latin typeface="Proxima Nova" panose="02000506030000020004" pitchFamily="2" charset="0"/>
            </a:endParaRPr>
          </a:p>
          <a:p>
            <a:pPr marL="685800" indent="-457200">
              <a:buFont typeface="Wingdings" pitchFamily="2" charset="2"/>
              <a:buChar char="ü"/>
            </a:pPr>
            <a:r>
              <a:rPr lang="en-US" dirty="0">
                <a:latin typeface="Proxima Nova" panose="02000506030000020004" pitchFamily="2" charset="0"/>
              </a:rPr>
              <a:t>Those who rate the parent community as “fair,” “poor,” or “very poor” are more than 2x as likely to report they will not stay through graduation.</a:t>
            </a:r>
          </a:p>
        </p:txBody>
      </p:sp>
      <p:pic>
        <p:nvPicPr>
          <p:cNvPr id="4" name="Graphic 3" descr="Care with solid fill">
            <a:extLst>
              <a:ext uri="{FF2B5EF4-FFF2-40B4-BE49-F238E27FC236}">
                <a16:creationId xmlns:a16="http://schemas.microsoft.com/office/drawing/2014/main" id="{5C9EB53B-21A4-9282-B7EB-729FDB6BBD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4505" y="3089445"/>
            <a:ext cx="1828800" cy="1828800"/>
          </a:xfrm>
          <a:prstGeom prst="rect">
            <a:avLst/>
          </a:prstGeom>
        </p:spPr>
      </p:pic>
    </p:spTree>
    <p:extLst>
      <p:ext uri="{BB962C8B-B14F-4D97-AF65-F5344CB8AC3E}">
        <p14:creationId xmlns:p14="http://schemas.microsoft.com/office/powerpoint/2010/main" val="1180211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81756D-02C9-7704-C973-513F032D2968}"/>
              </a:ext>
            </a:extLst>
          </p:cNvPr>
          <p:cNvSpPr>
            <a:spLocks noGrp="1"/>
          </p:cNvSpPr>
          <p:nvPr>
            <p:ph type="body" idx="1"/>
          </p:nvPr>
        </p:nvSpPr>
        <p:spPr>
          <a:xfrm>
            <a:off x="0" y="2059963"/>
            <a:ext cx="9144000" cy="1023573"/>
          </a:xfrm>
        </p:spPr>
        <p:txBody>
          <a:bodyPr/>
          <a:lstStyle/>
          <a:p>
            <a:r>
              <a:rPr lang="en-US" dirty="0"/>
              <a:t>Creating a Healthy Parent Community Requires </a:t>
            </a:r>
            <a:r>
              <a:rPr lang="en-US" i="1" dirty="0"/>
              <a:t>Clarity</a:t>
            </a:r>
            <a:endParaRPr lang="en-US" dirty="0"/>
          </a:p>
        </p:txBody>
      </p:sp>
    </p:spTree>
    <p:extLst>
      <p:ext uri="{BB962C8B-B14F-4D97-AF65-F5344CB8AC3E}">
        <p14:creationId xmlns:p14="http://schemas.microsoft.com/office/powerpoint/2010/main" val="3223489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50A2F1-A288-87E3-DB28-33D8E43E9483}"/>
              </a:ext>
            </a:extLst>
          </p:cNvPr>
          <p:cNvPicPr>
            <a:picLocks noChangeAspect="1"/>
          </p:cNvPicPr>
          <p:nvPr/>
        </p:nvPicPr>
        <p:blipFill>
          <a:blip r:embed="rId3"/>
          <a:stretch>
            <a:fillRect/>
          </a:stretch>
        </p:blipFill>
        <p:spPr>
          <a:xfrm>
            <a:off x="5645149" y="326589"/>
            <a:ext cx="2952003" cy="4283837"/>
          </a:xfrm>
          <a:prstGeom prst="rect">
            <a:avLst/>
          </a:prstGeom>
        </p:spPr>
      </p:pic>
      <p:sp>
        <p:nvSpPr>
          <p:cNvPr id="6" name="TextBox 5">
            <a:extLst>
              <a:ext uri="{FF2B5EF4-FFF2-40B4-BE49-F238E27FC236}">
                <a16:creationId xmlns:a16="http://schemas.microsoft.com/office/drawing/2014/main" id="{66B56C15-8E94-14EC-A55B-CE698CAF9EAD}"/>
              </a:ext>
            </a:extLst>
          </p:cNvPr>
          <p:cNvSpPr txBox="1"/>
          <p:nvPr/>
        </p:nvSpPr>
        <p:spPr>
          <a:xfrm>
            <a:off x="546848" y="575681"/>
            <a:ext cx="4679577" cy="4093428"/>
          </a:xfrm>
          <a:prstGeom prst="rect">
            <a:avLst/>
          </a:prstGeom>
          <a:noFill/>
        </p:spPr>
        <p:txBody>
          <a:bodyPr wrap="square" rtlCol="0">
            <a:spAutoFit/>
          </a:bodyPr>
          <a:lstStyle/>
          <a:p>
            <a:pPr algn="ctr"/>
            <a:r>
              <a:rPr lang="en-US" sz="2400" b="1" dirty="0">
                <a:solidFill>
                  <a:schemeClr val="accent1">
                    <a:lumMod val="75000"/>
                  </a:schemeClr>
                </a:solidFill>
                <a:latin typeface="Proxima Nova" panose="02000506030000020004" pitchFamily="2" charset="0"/>
              </a:rPr>
              <a:t>Clarity of Purpose</a:t>
            </a:r>
            <a:br>
              <a:rPr lang="en-US" sz="2400" b="1" dirty="0">
                <a:latin typeface="Proxima Nova" panose="02000506030000020004" pitchFamily="2" charset="0"/>
              </a:rPr>
            </a:br>
            <a:r>
              <a:rPr lang="en-US" sz="2400" dirty="0">
                <a:latin typeface="Proxima Nova" panose="02000506030000020004" pitchFamily="2" charset="0"/>
              </a:rPr>
              <a:t>What we are about</a:t>
            </a:r>
            <a:endParaRPr lang="en-US" sz="2400" b="1" dirty="0">
              <a:latin typeface="Proxima Nova" panose="02000506030000020004" pitchFamily="2" charset="0"/>
            </a:endParaRPr>
          </a:p>
          <a:p>
            <a:pPr algn="ctr"/>
            <a:endParaRPr lang="en-US" sz="2400" dirty="0">
              <a:latin typeface="Proxima Nova" panose="02000506030000020004" pitchFamily="2" charset="0"/>
            </a:endParaRPr>
          </a:p>
          <a:p>
            <a:pPr algn="ctr"/>
            <a:r>
              <a:rPr lang="en-US" sz="2400" b="1" dirty="0">
                <a:solidFill>
                  <a:schemeClr val="accent1">
                    <a:lumMod val="75000"/>
                  </a:schemeClr>
                </a:solidFill>
                <a:latin typeface="Proxima Nova" panose="02000506030000020004" pitchFamily="2" charset="0"/>
              </a:rPr>
              <a:t>Clarity of Conduct</a:t>
            </a:r>
          </a:p>
          <a:p>
            <a:pPr algn="ctr"/>
            <a:r>
              <a:rPr lang="en-US" sz="2400" dirty="0">
                <a:latin typeface="Proxima Nova" panose="02000506030000020004" pitchFamily="2" charset="0"/>
              </a:rPr>
              <a:t>What it means to belong</a:t>
            </a:r>
          </a:p>
          <a:p>
            <a:pPr algn="ctr"/>
            <a:endParaRPr lang="en-US" sz="2000" dirty="0">
              <a:latin typeface="Proxima Nova" panose="02000506030000020004" pitchFamily="2" charset="0"/>
            </a:endParaRPr>
          </a:p>
          <a:p>
            <a:pPr algn="ctr"/>
            <a:endParaRPr lang="en-US" sz="2000" dirty="0">
              <a:latin typeface="Proxima Nova" panose="02000506030000020004" pitchFamily="2" charset="0"/>
            </a:endParaRPr>
          </a:p>
          <a:p>
            <a:pPr algn="ctr"/>
            <a:r>
              <a:rPr lang="en-US" sz="2000" dirty="0">
                <a:latin typeface="Proxima Nova" panose="02000506030000020004" pitchFamily="2" charset="0"/>
              </a:rPr>
              <a:t>“The school can’t defend what it hasn’t proclaimed and there is little point</a:t>
            </a:r>
            <a:br>
              <a:rPr lang="en-US" sz="2000" dirty="0">
                <a:latin typeface="Proxima Nova" panose="02000506030000020004" pitchFamily="2" charset="0"/>
              </a:rPr>
            </a:br>
            <a:r>
              <a:rPr lang="en-US" sz="2000" dirty="0">
                <a:latin typeface="Proxima Nova" panose="02000506030000020004" pitchFamily="2" charset="0"/>
              </a:rPr>
              <a:t>in proclaiming what the </a:t>
            </a:r>
            <a:br>
              <a:rPr lang="en-US" sz="2000" dirty="0">
                <a:latin typeface="Proxima Nova" panose="02000506030000020004" pitchFamily="2" charset="0"/>
              </a:rPr>
            </a:br>
            <a:r>
              <a:rPr lang="en-US" sz="2000" dirty="0">
                <a:latin typeface="Proxima Nova" panose="02000506030000020004" pitchFamily="2" charset="0"/>
              </a:rPr>
              <a:t>school won’t defend.” </a:t>
            </a:r>
          </a:p>
          <a:p>
            <a:pPr algn="ctr"/>
            <a:r>
              <a:rPr lang="en-US" sz="2000" i="1" dirty="0">
                <a:latin typeface="Proxima Nova" panose="02000506030000020004" pitchFamily="2" charset="0"/>
              </a:rPr>
              <a:t>~Evans &amp; Thompson</a:t>
            </a:r>
          </a:p>
        </p:txBody>
      </p:sp>
    </p:spTree>
    <p:extLst>
      <p:ext uri="{BB962C8B-B14F-4D97-AF65-F5344CB8AC3E}">
        <p14:creationId xmlns:p14="http://schemas.microsoft.com/office/powerpoint/2010/main" val="10443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dissolv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xEl>
                                              <p:pRg st="6" end="6"/>
                                            </p:txEl>
                                          </p:spTgt>
                                        </p:tgtEl>
                                        <p:attrNameLst>
                                          <p:attrName>style.visibility</p:attrName>
                                        </p:attrNameLst>
                                      </p:cBhvr>
                                      <p:to>
                                        <p:strVal val="visible"/>
                                      </p:to>
                                    </p:set>
                                    <p:animEffect transition="in" filter="dissolve">
                                      <p:cBhvr>
                                        <p:cTn id="20" dur="500"/>
                                        <p:tgtEl>
                                          <p:spTgt spid="6">
                                            <p:txEl>
                                              <p:pRg st="6" end="6"/>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animEffect transition="in" filter="dissolve">
                                      <p:cBhvr>
                                        <p:cTn id="2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80FB77-CCEB-91FF-49D1-328E6D508271}"/>
              </a:ext>
            </a:extLst>
          </p:cNvPr>
          <p:cNvSpPr>
            <a:spLocks noGrp="1"/>
          </p:cNvSpPr>
          <p:nvPr>
            <p:ph type="title"/>
          </p:nvPr>
        </p:nvSpPr>
        <p:spPr/>
        <p:txBody>
          <a:bodyPr/>
          <a:lstStyle/>
          <a:p>
            <a:r>
              <a:rPr lang="en-US" dirty="0"/>
              <a:t>ISM’s Questions Related to Parents &amp; Culture</a:t>
            </a:r>
          </a:p>
        </p:txBody>
      </p:sp>
      <p:sp>
        <p:nvSpPr>
          <p:cNvPr id="7" name="TextBox 6">
            <a:extLst>
              <a:ext uri="{FF2B5EF4-FFF2-40B4-BE49-F238E27FC236}">
                <a16:creationId xmlns:a16="http://schemas.microsoft.com/office/drawing/2014/main" id="{E489D9DC-2572-0300-8F22-8991BD5A8C6B}"/>
              </a:ext>
            </a:extLst>
          </p:cNvPr>
          <p:cNvSpPr txBox="1"/>
          <p:nvPr/>
        </p:nvSpPr>
        <p:spPr>
          <a:xfrm>
            <a:off x="328347" y="1147496"/>
            <a:ext cx="8481115" cy="6032421"/>
          </a:xfrm>
          <a:prstGeom prst="rect">
            <a:avLst/>
          </a:prstGeom>
          <a:noFill/>
        </p:spPr>
        <p:txBody>
          <a:bodyPr wrap="square">
            <a:spAutoFit/>
          </a:bodyPr>
          <a:lstStyle/>
          <a:p>
            <a:r>
              <a:rPr lang="en-US" sz="2000" dirty="0">
                <a:latin typeface="Proxima Nova" panose="02000506030000020004" pitchFamily="2" charset="0"/>
              </a:rPr>
              <a:t>How can we help Boards understand their role in supporting the Head with related parental concerns?</a:t>
            </a:r>
          </a:p>
          <a:p>
            <a:endParaRPr lang="en-US" sz="2000" dirty="0">
              <a:latin typeface="Proxima Nova" panose="02000506030000020004" pitchFamily="2" charset="0"/>
            </a:endParaRPr>
          </a:p>
          <a:p>
            <a:r>
              <a:rPr lang="en-US" sz="2000" dirty="0">
                <a:latin typeface="Proxima Nova" panose="02000506030000020004" pitchFamily="2" charset="0"/>
              </a:rPr>
              <a:t>How can we help School Heads navigate the balance of meeting parent expectations while providing predictability and support for faculty?</a:t>
            </a:r>
          </a:p>
          <a:p>
            <a:endParaRPr lang="en-US" sz="2000" dirty="0">
              <a:latin typeface="Proxima Nova" panose="02000506030000020004" pitchFamily="2" charset="0"/>
            </a:endParaRPr>
          </a:p>
          <a:p>
            <a:r>
              <a:rPr lang="en-US" sz="2000" dirty="0">
                <a:latin typeface="Proxima Nova" panose="02000506030000020004" pitchFamily="2" charset="0"/>
              </a:rPr>
              <a:t>How can we help schools bring parents fully integrate into the school’s culture? </a:t>
            </a:r>
          </a:p>
          <a:p>
            <a:endParaRPr lang="en-US" sz="2000" dirty="0">
              <a:latin typeface="Proxima Nova" panose="02000506030000020004" pitchFamily="2" charset="0"/>
            </a:endParaRPr>
          </a:p>
          <a:p>
            <a:r>
              <a:rPr lang="en-US" sz="2000" dirty="0">
                <a:latin typeface="Proxima Nova" panose="02000506030000020004" pitchFamily="2" charset="0"/>
              </a:rPr>
              <a:t>How can we help schools take a DEIB lens related to parent culture?</a:t>
            </a:r>
          </a:p>
          <a:p>
            <a:endParaRPr lang="en-US" sz="2000" dirty="0">
              <a:latin typeface="Proxima Nova" panose="02000506030000020004" pitchFamily="2" charset="0"/>
            </a:endParaRPr>
          </a:p>
          <a:p>
            <a:r>
              <a:rPr lang="en-US" sz="2000" dirty="0">
                <a:latin typeface="Proxima Nova" panose="02000506030000020004" pitchFamily="2" charset="0"/>
              </a:rPr>
              <a:t>Should we consider parents part of the school culture?</a:t>
            </a:r>
          </a:p>
          <a:p>
            <a:endParaRPr lang="en-US" sz="2000" dirty="0">
              <a:latin typeface="Proxima Nova" panose="02000506030000020004" pitchFamily="2" charset="0"/>
            </a:endParaRPr>
          </a:p>
          <a:p>
            <a:endParaRPr lang="en-US" sz="2000" dirty="0">
              <a:latin typeface="Proxima Nova" panose="02000506030000020004" pitchFamily="2" charset="0"/>
            </a:endParaRPr>
          </a:p>
          <a:p>
            <a:endParaRPr lang="en-US" sz="2000" dirty="0">
              <a:latin typeface="Proxima Nova" panose="02000506030000020004" pitchFamily="2" charset="0"/>
            </a:endParaRPr>
          </a:p>
          <a:p>
            <a:endParaRPr lang="en-US" sz="2000" dirty="0">
              <a:latin typeface="Proxima Nova" panose="02000506030000020004" pitchFamily="2" charset="0"/>
            </a:endParaRPr>
          </a:p>
          <a:p>
            <a:endParaRPr lang="en-US" sz="2000" dirty="0">
              <a:latin typeface="Proxima Nova" panose="02000506030000020004" pitchFamily="2" charset="0"/>
            </a:endParaRPr>
          </a:p>
          <a:p>
            <a:endParaRPr lang="en-US" sz="1800" dirty="0">
              <a:latin typeface="Proxima Nova" panose="02000506030000020004" pitchFamily="2" charset="0"/>
            </a:endParaRPr>
          </a:p>
          <a:p>
            <a:endParaRPr lang="en-US" dirty="0"/>
          </a:p>
          <a:p>
            <a:endParaRPr lang="en-US" dirty="0"/>
          </a:p>
        </p:txBody>
      </p:sp>
    </p:spTree>
    <p:extLst>
      <p:ext uri="{BB962C8B-B14F-4D97-AF65-F5344CB8AC3E}">
        <p14:creationId xmlns:p14="http://schemas.microsoft.com/office/powerpoint/2010/main" val="2216751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062D-8133-696C-36A5-AD39D72AFCC1}"/>
              </a:ext>
            </a:extLst>
          </p:cNvPr>
          <p:cNvSpPr>
            <a:spLocks noGrp="1"/>
          </p:cNvSpPr>
          <p:nvPr>
            <p:ph type="ctrTitle"/>
          </p:nvPr>
        </p:nvSpPr>
        <p:spPr>
          <a:xfrm>
            <a:off x="828675" y="1719071"/>
            <a:ext cx="4300538" cy="1664768"/>
          </a:xfrm>
        </p:spPr>
        <p:txBody>
          <a:bodyPr anchor="ctr">
            <a:normAutofit/>
          </a:bodyPr>
          <a:lstStyle/>
          <a:p>
            <a:r>
              <a:rPr lang="en-US"/>
              <a:t>A Special Treat</a:t>
            </a:r>
            <a:endParaRPr lang="en-US" dirty="0"/>
          </a:p>
        </p:txBody>
      </p:sp>
      <p:sp>
        <p:nvSpPr>
          <p:cNvPr id="10" name="Subtitle 2">
            <a:extLst>
              <a:ext uri="{FF2B5EF4-FFF2-40B4-BE49-F238E27FC236}">
                <a16:creationId xmlns:a16="http://schemas.microsoft.com/office/drawing/2014/main" id="{18AB133B-CBCC-3D09-880D-3979B7653644}"/>
              </a:ext>
            </a:extLst>
          </p:cNvPr>
          <p:cNvSpPr>
            <a:spLocks noGrp="1"/>
          </p:cNvSpPr>
          <p:nvPr>
            <p:ph type="subTitle" idx="1"/>
          </p:nvPr>
        </p:nvSpPr>
        <p:spPr>
          <a:xfrm>
            <a:off x="828675" y="3383838"/>
            <a:ext cx="4300538" cy="716674"/>
          </a:xfrm>
        </p:spPr>
        <p:txBody>
          <a:bodyPr>
            <a:normAutofit/>
          </a:bodyPr>
          <a:lstStyle/>
          <a:p>
            <a:r>
              <a:rPr lang="en-US" sz="1600" dirty="0"/>
              <a:t>A Couple of Connections to Your Association!</a:t>
            </a:r>
          </a:p>
        </p:txBody>
      </p:sp>
      <p:pic>
        <p:nvPicPr>
          <p:cNvPr id="5" name="Picture 4" descr="A picture containing text, black, white, group&#10;&#10;Description automatically generated">
            <a:extLst>
              <a:ext uri="{FF2B5EF4-FFF2-40B4-BE49-F238E27FC236}">
                <a16:creationId xmlns:a16="http://schemas.microsoft.com/office/drawing/2014/main" id="{9DEFD89A-2933-C39D-AD64-AA5E501DDA95}"/>
              </a:ext>
            </a:extLst>
          </p:cNvPr>
          <p:cNvPicPr>
            <a:picLocks noChangeAspect="1"/>
          </p:cNvPicPr>
          <p:nvPr/>
        </p:nvPicPr>
        <p:blipFill rotWithShape="1">
          <a:blip r:embed="rId2"/>
          <a:srcRect t="8151" r="-3" b="31274"/>
          <a:stretch/>
        </p:blipFill>
        <p:spPr>
          <a:xfrm>
            <a:off x="5235798" y="982992"/>
            <a:ext cx="3908203" cy="3156453"/>
          </a:xfrm>
          <a:prstGeom prst="rect">
            <a:avLst/>
          </a:prstGeom>
          <a:noFill/>
        </p:spPr>
      </p:pic>
    </p:spTree>
    <p:extLst>
      <p:ext uri="{BB962C8B-B14F-4D97-AF65-F5344CB8AC3E}">
        <p14:creationId xmlns:p14="http://schemas.microsoft.com/office/powerpoint/2010/main" val="67138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A2DB-8696-B7D1-5AA3-73DF5E801E38}"/>
              </a:ext>
            </a:extLst>
          </p:cNvPr>
          <p:cNvSpPr>
            <a:spLocks noGrp="1"/>
          </p:cNvSpPr>
          <p:nvPr>
            <p:ph type="title"/>
          </p:nvPr>
        </p:nvSpPr>
        <p:spPr/>
        <p:txBody>
          <a:bodyPr/>
          <a:lstStyle/>
          <a:p>
            <a:r>
              <a:rPr lang="en-US" dirty="0"/>
              <a:t>IV. Faculty Culture…A Tipping Point?</a:t>
            </a:r>
          </a:p>
        </p:txBody>
      </p:sp>
      <p:sp>
        <p:nvSpPr>
          <p:cNvPr id="3" name="Text Placeholder 2">
            <a:extLst>
              <a:ext uri="{FF2B5EF4-FFF2-40B4-BE49-F238E27FC236}">
                <a16:creationId xmlns:a16="http://schemas.microsoft.com/office/drawing/2014/main" id="{DEFF7186-CFE4-D1E9-00FB-586D3B59A69D}"/>
              </a:ext>
            </a:extLst>
          </p:cNvPr>
          <p:cNvSpPr>
            <a:spLocks noGrp="1"/>
          </p:cNvSpPr>
          <p:nvPr>
            <p:ph type="body" idx="1"/>
          </p:nvPr>
        </p:nvSpPr>
        <p:spPr/>
        <p:txBody>
          <a:bodyPr/>
          <a:lstStyle/>
          <a:p>
            <a:endParaRPr lang="en-US" sz="2000" dirty="0"/>
          </a:p>
          <a:p>
            <a:endParaRPr lang="en-US" dirty="0"/>
          </a:p>
          <a:p>
            <a:endParaRPr lang="en-US" sz="2000" dirty="0"/>
          </a:p>
          <a:p>
            <a:endParaRPr lang="en-US" sz="2000" dirty="0"/>
          </a:p>
          <a:p>
            <a:endParaRPr lang="en-US" dirty="0"/>
          </a:p>
        </p:txBody>
      </p:sp>
      <p:pic>
        <p:nvPicPr>
          <p:cNvPr id="7" name="Picture 6" descr="A dog with a banana peel on its head&#10;&#10;Description automatically generated with low confidence">
            <a:extLst>
              <a:ext uri="{FF2B5EF4-FFF2-40B4-BE49-F238E27FC236}">
                <a16:creationId xmlns:a16="http://schemas.microsoft.com/office/drawing/2014/main" id="{29847D78-20CC-2E9D-71AA-9C6D3E7FCC9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24000" y="1048214"/>
            <a:ext cx="6096000" cy="3809535"/>
          </a:xfrm>
          <a:prstGeom prst="rect">
            <a:avLst/>
          </a:prstGeom>
        </p:spPr>
      </p:pic>
      <p:sp>
        <p:nvSpPr>
          <p:cNvPr id="8" name="TextBox 7">
            <a:extLst>
              <a:ext uri="{FF2B5EF4-FFF2-40B4-BE49-F238E27FC236}">
                <a16:creationId xmlns:a16="http://schemas.microsoft.com/office/drawing/2014/main" id="{98E2A41A-3C3C-C61A-168C-99362409B4B5}"/>
              </a:ext>
            </a:extLst>
          </p:cNvPr>
          <p:cNvSpPr txBox="1"/>
          <p:nvPr/>
        </p:nvSpPr>
        <p:spPr>
          <a:xfrm>
            <a:off x="1524000" y="4857750"/>
            <a:ext cx="6096000" cy="230832"/>
          </a:xfrm>
          <a:prstGeom prst="rect">
            <a:avLst/>
          </a:prstGeom>
          <a:noFill/>
        </p:spPr>
        <p:txBody>
          <a:bodyPr wrap="square" rtlCol="0">
            <a:spAutoFit/>
          </a:bodyPr>
          <a:lstStyle/>
          <a:p>
            <a:r>
              <a:rPr lang="en-US" sz="900">
                <a:hlinkClick r:id="rId3" tooltip="https://www.flickr.com/photos/planeta/9028059663"/>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366055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p:cNvPicPr preferRelativeResize="0"/>
          <p:nvPr/>
        </p:nvPicPr>
        <p:blipFill rotWithShape="1">
          <a:blip r:embed="rId3">
            <a:alphaModFix/>
          </a:blip>
          <a:srcRect/>
          <a:stretch/>
        </p:blipFill>
        <p:spPr>
          <a:xfrm>
            <a:off x="914400" y="1864672"/>
            <a:ext cx="7731889" cy="1875099"/>
          </a:xfrm>
          <a:prstGeom prst="rect">
            <a:avLst/>
          </a:prstGeom>
          <a:noFill/>
          <a:ln>
            <a:noFill/>
          </a:ln>
        </p:spPr>
      </p:pic>
      <p:sp>
        <p:nvSpPr>
          <p:cNvPr id="99" name="Google Shape;99;p20"/>
          <p:cNvSpPr txBox="1"/>
          <p:nvPr/>
        </p:nvSpPr>
        <p:spPr>
          <a:xfrm>
            <a:off x="5872344" y="3679892"/>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PDK Poll, September 2019</a:t>
            </a:r>
            <a:endParaRPr/>
          </a:p>
        </p:txBody>
      </p:sp>
      <p:pic>
        <p:nvPicPr>
          <p:cNvPr id="100" name="Google Shape;100;p20"/>
          <p:cNvPicPr preferRelativeResize="0"/>
          <p:nvPr/>
        </p:nvPicPr>
        <p:blipFill rotWithShape="1">
          <a:blip r:embed="rId4">
            <a:alphaModFix/>
          </a:blip>
          <a:srcRect/>
          <a:stretch/>
        </p:blipFill>
        <p:spPr>
          <a:xfrm>
            <a:off x="914400" y="3739771"/>
            <a:ext cx="3657600" cy="752354"/>
          </a:xfrm>
          <a:prstGeom prst="rect">
            <a:avLst/>
          </a:prstGeom>
          <a:noFill/>
          <a:ln>
            <a:noFill/>
          </a:ln>
        </p:spPr>
      </p:pic>
      <p:pic>
        <p:nvPicPr>
          <p:cNvPr id="101" name="Google Shape;101;p20"/>
          <p:cNvPicPr preferRelativeResize="0"/>
          <p:nvPr/>
        </p:nvPicPr>
        <p:blipFill rotWithShape="1">
          <a:blip r:embed="rId5">
            <a:alphaModFix/>
          </a:blip>
          <a:srcRect/>
          <a:stretch/>
        </p:blipFill>
        <p:spPr>
          <a:xfrm>
            <a:off x="5276863" y="401168"/>
            <a:ext cx="3680749" cy="1626243"/>
          </a:xfrm>
          <a:prstGeom prst="rect">
            <a:avLst/>
          </a:prstGeom>
          <a:noFill/>
          <a:ln>
            <a:noFill/>
          </a:ln>
        </p:spPr>
      </p:pic>
      <p:pic>
        <p:nvPicPr>
          <p:cNvPr id="102" name="Google Shape;102;p20"/>
          <p:cNvPicPr preferRelativeResize="0"/>
          <p:nvPr/>
        </p:nvPicPr>
        <p:blipFill rotWithShape="1">
          <a:blip r:embed="rId6">
            <a:alphaModFix/>
          </a:blip>
          <a:srcRect/>
          <a:stretch/>
        </p:blipFill>
        <p:spPr>
          <a:xfrm>
            <a:off x="186388" y="479296"/>
            <a:ext cx="4143737" cy="1469985"/>
          </a:xfrm>
          <a:prstGeom prst="rect">
            <a:avLst/>
          </a:prstGeom>
          <a:noFill/>
          <a:ln>
            <a:noFill/>
          </a:ln>
        </p:spPr>
      </p:pic>
      <p:sp>
        <p:nvSpPr>
          <p:cNvPr id="103" name="Google Shape;103;p20"/>
          <p:cNvSpPr/>
          <p:nvPr/>
        </p:nvSpPr>
        <p:spPr>
          <a:xfrm>
            <a:off x="5539666" y="3595456"/>
            <a:ext cx="3018408" cy="443884"/>
          </a:xfrm>
          <a:prstGeom prst="ellipse">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5B89"/>
              </a:buClr>
              <a:buSzPts val="2800"/>
              <a:buFont typeface="Arial"/>
              <a:buNone/>
            </a:pPr>
            <a:r>
              <a:rPr lang="en-US"/>
              <a:t>The “Teacher Shortage”</a:t>
            </a:r>
            <a:endParaRPr/>
          </a:p>
        </p:txBody>
      </p:sp>
      <p:sp>
        <p:nvSpPr>
          <p:cNvPr id="109" name="Google Shape;109;p21"/>
          <p:cNvSpPr txBox="1">
            <a:spLocks noGrp="1"/>
          </p:cNvSpPr>
          <p:nvPr>
            <p:ph type="body" idx="1"/>
          </p:nvPr>
        </p:nvSpPr>
        <p:spPr>
          <a:xfrm>
            <a:off x="328348" y="1048215"/>
            <a:ext cx="8481115" cy="3514641"/>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SzPts val="2000"/>
              <a:buFont typeface="Arial"/>
              <a:buAutoNum type="arabicPeriod"/>
            </a:pPr>
            <a:r>
              <a:rPr lang="en-US" sz="3200">
                <a:solidFill>
                  <a:srgbClr val="24211F"/>
                </a:solidFill>
                <a:latin typeface="Times New Roman"/>
                <a:ea typeface="Times New Roman"/>
                <a:cs typeface="Times New Roman"/>
                <a:sym typeface="Times New Roman"/>
              </a:rPr>
              <a:t>&gt;35%</a:t>
            </a:r>
            <a:r>
              <a:rPr lang="en-US" sz="1800">
                <a:solidFill>
                  <a:srgbClr val="24211F"/>
                </a:solidFill>
                <a:latin typeface="Times New Roman"/>
                <a:ea typeface="Times New Roman"/>
                <a:cs typeface="Times New Roman"/>
                <a:sym typeface="Times New Roman"/>
              </a:rPr>
              <a:t> fewer students pursing teacher preparation programs</a:t>
            </a:r>
            <a:r>
              <a:rPr lang="en-US" sz="1800" b="1" baseline="30000">
                <a:solidFill>
                  <a:srgbClr val="24211F"/>
                </a:solidFill>
                <a:latin typeface="Times New Roman"/>
                <a:ea typeface="Times New Roman"/>
                <a:cs typeface="Times New Roman"/>
                <a:sym typeface="Times New Roman"/>
              </a:rPr>
              <a:t>1</a:t>
            </a:r>
            <a:r>
              <a:rPr lang="en-US" sz="1800">
                <a:solidFill>
                  <a:srgbClr val="24211F"/>
                </a:solidFill>
                <a:latin typeface="Times New Roman"/>
                <a:ea typeface="Times New Roman"/>
                <a:cs typeface="Times New Roman"/>
                <a:sym typeface="Times New Roman"/>
              </a:rPr>
              <a:t>. </a:t>
            </a:r>
            <a:endParaRPr/>
          </a:p>
          <a:p>
            <a:pPr marL="457200" lvl="0" indent="-457200" algn="l" rtl="0">
              <a:lnSpc>
                <a:spcPct val="100000"/>
              </a:lnSpc>
              <a:spcBef>
                <a:spcPts val="0"/>
              </a:spcBef>
              <a:spcAft>
                <a:spcPts val="0"/>
              </a:spcAft>
              <a:buSzPts val="2000"/>
              <a:buFont typeface="Arial"/>
              <a:buAutoNum type="arabicPeriod"/>
            </a:pPr>
            <a:r>
              <a:rPr lang="en-US" sz="1800">
                <a:solidFill>
                  <a:srgbClr val="24211F"/>
                </a:solidFill>
                <a:latin typeface="Times New Roman"/>
                <a:ea typeface="Times New Roman"/>
                <a:cs typeface="Times New Roman"/>
                <a:sym typeface="Times New Roman"/>
              </a:rPr>
              <a:t>About </a:t>
            </a:r>
            <a:r>
              <a:rPr lang="en-US" sz="3200">
                <a:solidFill>
                  <a:srgbClr val="24211F"/>
                </a:solidFill>
                <a:latin typeface="Times New Roman"/>
                <a:ea typeface="Times New Roman"/>
                <a:cs typeface="Times New Roman"/>
                <a:sym typeface="Times New Roman"/>
              </a:rPr>
              <a:t>half of all new teachers leave </a:t>
            </a:r>
            <a:r>
              <a:rPr lang="en-US" sz="1800">
                <a:solidFill>
                  <a:srgbClr val="24211F"/>
                </a:solidFill>
                <a:latin typeface="Times New Roman"/>
                <a:ea typeface="Times New Roman"/>
                <a:cs typeface="Times New Roman"/>
                <a:sym typeface="Times New Roman"/>
              </a:rPr>
              <a:t>the profession within their first five year. </a:t>
            </a:r>
            <a:endParaRPr sz="1800">
              <a:solidFill>
                <a:srgbClr val="24211F"/>
              </a:solidFill>
              <a:latin typeface="Calibri"/>
              <a:ea typeface="Calibri"/>
              <a:cs typeface="Calibri"/>
              <a:sym typeface="Calibri"/>
            </a:endParaRPr>
          </a:p>
          <a:p>
            <a:pPr marL="457200" lvl="0" indent="-457200" algn="l" rtl="0">
              <a:lnSpc>
                <a:spcPct val="100000"/>
              </a:lnSpc>
              <a:spcBef>
                <a:spcPts val="0"/>
              </a:spcBef>
              <a:spcAft>
                <a:spcPts val="0"/>
              </a:spcAft>
              <a:buClr>
                <a:schemeClr val="dk1"/>
              </a:buClr>
              <a:buSzPts val="2000"/>
              <a:buAutoNum type="arabicPeriod"/>
            </a:pPr>
            <a:r>
              <a:rPr lang="en-US" sz="1600">
                <a:solidFill>
                  <a:srgbClr val="24211F"/>
                </a:solidFill>
                <a:latin typeface="Times New Roman"/>
                <a:ea typeface="Times New Roman"/>
                <a:cs typeface="Times New Roman"/>
                <a:sym typeface="Times New Roman"/>
              </a:rPr>
              <a:t>Last year, </a:t>
            </a:r>
            <a:r>
              <a:rPr lang="en-US" sz="3200">
                <a:solidFill>
                  <a:srgbClr val="24211F"/>
                </a:solidFill>
                <a:latin typeface="Times New Roman"/>
                <a:ea typeface="Times New Roman"/>
                <a:cs typeface="Times New Roman"/>
                <a:sym typeface="Times New Roman"/>
              </a:rPr>
              <a:t>1 in 4 </a:t>
            </a:r>
            <a:r>
              <a:rPr lang="en-US" sz="1800">
                <a:solidFill>
                  <a:srgbClr val="24211F"/>
                </a:solidFill>
                <a:latin typeface="Times New Roman"/>
                <a:ea typeface="Times New Roman"/>
                <a:cs typeface="Times New Roman"/>
                <a:sym typeface="Times New Roman"/>
              </a:rPr>
              <a:t>said they were leaving the profession within the next year</a:t>
            </a:r>
            <a:r>
              <a:rPr lang="en-US" sz="2800">
                <a:solidFill>
                  <a:srgbClr val="24211F"/>
                </a:solidFill>
                <a:latin typeface="Times New Roman"/>
                <a:ea typeface="Times New Roman"/>
                <a:cs typeface="Times New Roman"/>
                <a:sym typeface="Times New Roman"/>
              </a:rPr>
              <a:t> </a:t>
            </a:r>
            <a:r>
              <a:rPr lang="en-US" sz="1800">
                <a:solidFill>
                  <a:srgbClr val="24211F"/>
                </a:solidFill>
                <a:latin typeface="Times New Roman"/>
                <a:ea typeface="Times New Roman"/>
                <a:cs typeface="Times New Roman"/>
                <a:sym typeface="Times New Roman"/>
              </a:rPr>
              <a:t> </a:t>
            </a:r>
            <a:endParaRPr/>
          </a:p>
          <a:p>
            <a:pPr marL="457200" lvl="0" indent="-457200" algn="l" rtl="0">
              <a:lnSpc>
                <a:spcPct val="100000"/>
              </a:lnSpc>
              <a:spcBef>
                <a:spcPts val="0"/>
              </a:spcBef>
              <a:spcAft>
                <a:spcPts val="0"/>
              </a:spcAft>
              <a:buClr>
                <a:schemeClr val="dk1"/>
              </a:buClr>
              <a:buSzPts val="2000"/>
              <a:buAutoNum type="arabicPeriod"/>
            </a:pPr>
            <a:r>
              <a:rPr lang="en-US" sz="1800">
                <a:solidFill>
                  <a:srgbClr val="24211F"/>
                </a:solidFill>
                <a:latin typeface="Times New Roman"/>
                <a:ea typeface="Times New Roman"/>
                <a:cs typeface="Times New Roman"/>
                <a:sym typeface="Times New Roman"/>
              </a:rPr>
              <a:t>In the 2021-22 school year, according to the Bureau of Labor Statistics only </a:t>
            </a:r>
            <a:r>
              <a:rPr lang="en-US" sz="3200">
                <a:solidFill>
                  <a:srgbClr val="24211F"/>
                </a:solidFill>
                <a:latin typeface="Times New Roman"/>
                <a:ea typeface="Times New Roman"/>
                <a:cs typeface="Times New Roman"/>
                <a:sym typeface="Times New Roman"/>
              </a:rPr>
              <a:t>.57 </a:t>
            </a:r>
            <a:r>
              <a:rPr lang="en-US" sz="1800">
                <a:solidFill>
                  <a:srgbClr val="24211F"/>
                </a:solidFill>
                <a:latin typeface="Times New Roman"/>
                <a:ea typeface="Times New Roman"/>
                <a:cs typeface="Times New Roman"/>
                <a:sym typeface="Times New Roman"/>
              </a:rPr>
              <a:t>hires were made for every job opening. </a:t>
            </a:r>
            <a:endParaRPr/>
          </a:p>
          <a:p>
            <a:pPr marL="457200" lvl="0" indent="-457200" algn="l" rtl="0">
              <a:lnSpc>
                <a:spcPct val="100000"/>
              </a:lnSpc>
              <a:spcBef>
                <a:spcPts val="0"/>
              </a:spcBef>
              <a:spcAft>
                <a:spcPts val="0"/>
              </a:spcAft>
              <a:buClr>
                <a:schemeClr val="dk1"/>
              </a:buClr>
              <a:buSzPts val="2000"/>
              <a:buAutoNum type="arabicPeriod"/>
            </a:pPr>
            <a:r>
              <a:rPr lang="en-US" sz="3200">
                <a:solidFill>
                  <a:srgbClr val="24211F"/>
                </a:solidFill>
                <a:latin typeface="Times New Roman"/>
                <a:ea typeface="Times New Roman"/>
                <a:cs typeface="Times New Roman"/>
                <a:sym typeface="Times New Roman"/>
              </a:rPr>
              <a:t>“This is a five-alarm crisis” </a:t>
            </a:r>
            <a:r>
              <a:rPr lang="en-US" sz="1800">
                <a:solidFill>
                  <a:srgbClr val="24211F"/>
                </a:solidFill>
                <a:latin typeface="Times New Roman"/>
                <a:ea typeface="Times New Roman"/>
                <a:cs typeface="Times New Roman"/>
                <a:sym typeface="Times New Roman"/>
              </a:rPr>
              <a:t>– Becky Pringle, NEA President</a:t>
            </a:r>
            <a:endParaRPr/>
          </a:p>
          <a:p>
            <a:pPr marL="0" lvl="0" indent="0" algn="l" rtl="0">
              <a:lnSpc>
                <a:spcPct val="100000"/>
              </a:lnSpc>
              <a:spcBef>
                <a:spcPts val="0"/>
              </a:spcBef>
              <a:spcAft>
                <a:spcPts val="0"/>
              </a:spcAft>
              <a:buClr>
                <a:schemeClr val="dk1"/>
              </a:buClr>
              <a:buSzPts val="20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5B89"/>
              </a:buClr>
              <a:buSzPts val="2800"/>
              <a:buFont typeface="Arial"/>
              <a:buNone/>
            </a:pPr>
            <a:r>
              <a:rPr lang="en-US"/>
              <a:t>The “Teacher Shortage” is Highly Localized and Overblown</a:t>
            </a:r>
            <a:br>
              <a:rPr lang="en-US"/>
            </a:br>
            <a:endParaRPr/>
          </a:p>
        </p:txBody>
      </p:sp>
      <p:sp>
        <p:nvSpPr>
          <p:cNvPr id="115" name="Google Shape;115;p22"/>
          <p:cNvSpPr txBox="1">
            <a:spLocks noGrp="1"/>
          </p:cNvSpPr>
          <p:nvPr>
            <p:ph type="body" idx="1"/>
          </p:nvPr>
        </p:nvSpPr>
        <p:spPr>
          <a:xfrm>
            <a:off x="328613" y="1047750"/>
            <a:ext cx="4230687" cy="35147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800" dirty="0">
                <a:solidFill>
                  <a:srgbClr val="24211F"/>
                </a:solidFill>
                <a:latin typeface="Times New Roman"/>
                <a:ea typeface="Times New Roman"/>
                <a:cs typeface="Times New Roman"/>
                <a:sym typeface="Times New Roman"/>
              </a:rPr>
              <a:t>  </a:t>
            </a:r>
            <a:endParaRPr dirty="0"/>
          </a:p>
          <a:p>
            <a:pPr marL="0" lvl="0" indent="0" algn="l" rtl="0">
              <a:lnSpc>
                <a:spcPct val="100000"/>
              </a:lnSpc>
              <a:spcBef>
                <a:spcPts val="0"/>
              </a:spcBef>
              <a:spcAft>
                <a:spcPts val="0"/>
              </a:spcAft>
              <a:buNone/>
            </a:pPr>
            <a:endParaRPr sz="3600" dirty="0">
              <a:solidFill>
                <a:srgbClr val="24211F"/>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US" sz="2000" dirty="0"/>
              <a:t>“Attrition is definitely up, but it’s not a mass exodus of teachers,” said Dan Goldhaber, a labor economist at the American Institutes for Research (AIR), a nonprofit research organization</a:t>
            </a:r>
            <a:r>
              <a:rPr lang="en-US" dirty="0"/>
              <a:t>.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u="sng" dirty="0">
                <a:solidFill>
                  <a:schemeClr val="hlink"/>
                </a:solidFill>
                <a:hlinkClick r:id="rId3"/>
              </a:rPr>
              <a:t>https://hechingerreport.org/proof-points-researchers-say-cries-of-teacher-shortages-are-overblown/</a:t>
            </a:r>
            <a:r>
              <a:rPr lang="en-US" dirty="0"/>
              <a:t>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endParaRPr dirty="0"/>
          </a:p>
        </p:txBody>
      </p:sp>
      <p:sp>
        <p:nvSpPr>
          <p:cNvPr id="116" name="Google Shape;116;p22"/>
          <p:cNvSpPr txBox="1">
            <a:spLocks noGrp="1"/>
          </p:cNvSpPr>
          <p:nvPr>
            <p:ph type="body" idx="2"/>
          </p:nvPr>
        </p:nvSpPr>
        <p:spPr>
          <a:xfrm>
            <a:off x="4588935" y="1047749"/>
            <a:ext cx="4230687" cy="35147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800" b="0" i="0" dirty="0">
                <a:solidFill>
                  <a:srgbClr val="2A2A2A"/>
                </a:solidFill>
                <a:latin typeface="georgia"/>
                <a:ea typeface="georgia"/>
                <a:cs typeface="georgia"/>
                <a:sym typeface="georgia"/>
              </a:rPr>
              <a:t>It’s not a shortage of teachers that’s causing this nationwide crisis.</a:t>
            </a:r>
            <a:endParaRPr dirty="0"/>
          </a:p>
          <a:p>
            <a:pPr marL="0" lvl="0" indent="0" algn="l" rtl="0">
              <a:lnSpc>
                <a:spcPct val="100000"/>
              </a:lnSpc>
              <a:spcBef>
                <a:spcPts val="0"/>
              </a:spcBef>
              <a:spcAft>
                <a:spcPts val="0"/>
              </a:spcAft>
              <a:buNone/>
            </a:pPr>
            <a:endParaRPr sz="1800" b="0" i="0" dirty="0">
              <a:solidFill>
                <a:srgbClr val="2A2A2A"/>
              </a:solidFill>
              <a:latin typeface="georgia"/>
              <a:ea typeface="georgia"/>
              <a:cs typeface="georgia"/>
              <a:sym typeface="georgia"/>
            </a:endParaRPr>
          </a:p>
          <a:p>
            <a:pPr marL="0" lvl="0" indent="0" algn="l" rtl="0">
              <a:lnSpc>
                <a:spcPct val="100000"/>
              </a:lnSpc>
              <a:spcBef>
                <a:spcPts val="0"/>
              </a:spcBef>
              <a:spcAft>
                <a:spcPts val="0"/>
              </a:spcAft>
              <a:buNone/>
            </a:pPr>
            <a:r>
              <a:rPr lang="en-US" sz="1800" b="0" i="0" dirty="0">
                <a:solidFill>
                  <a:srgbClr val="2A2A2A"/>
                </a:solidFill>
                <a:latin typeface="georgia"/>
                <a:ea typeface="georgia"/>
                <a:cs typeface="georgia"/>
                <a:sym typeface="georgia"/>
              </a:rPr>
              <a:t>The teachers are out there. </a:t>
            </a:r>
            <a:endParaRPr dirty="0"/>
          </a:p>
          <a:p>
            <a:pPr marL="0" lvl="0" indent="0" algn="l" rtl="0">
              <a:lnSpc>
                <a:spcPct val="100000"/>
              </a:lnSpc>
              <a:spcBef>
                <a:spcPts val="0"/>
              </a:spcBef>
              <a:spcAft>
                <a:spcPts val="0"/>
              </a:spcAft>
              <a:buNone/>
            </a:pPr>
            <a:endParaRPr sz="1800" dirty="0">
              <a:solidFill>
                <a:srgbClr val="2A2A2A"/>
              </a:solidFill>
              <a:latin typeface="georgia"/>
              <a:ea typeface="georgia"/>
              <a:cs typeface="georgia"/>
              <a:sym typeface="georgia"/>
            </a:endParaRPr>
          </a:p>
          <a:p>
            <a:pPr marL="0" lvl="0" indent="0" algn="l" rtl="0">
              <a:lnSpc>
                <a:spcPct val="100000"/>
              </a:lnSpc>
              <a:spcBef>
                <a:spcPts val="0"/>
              </a:spcBef>
              <a:spcAft>
                <a:spcPts val="0"/>
              </a:spcAft>
              <a:buNone/>
            </a:pPr>
            <a:r>
              <a:rPr lang="en-US" sz="1800" b="1" i="0" dirty="0">
                <a:solidFill>
                  <a:srgbClr val="2A2A2A"/>
                </a:solidFill>
                <a:latin typeface="georgia"/>
                <a:ea typeface="georgia"/>
                <a:cs typeface="georgia"/>
                <a:sym typeface="georgia"/>
              </a:rPr>
              <a:t>They’ve just had enough of the real shortages that </a:t>
            </a:r>
            <a:r>
              <a:rPr lang="en-US" sz="1800" b="1" dirty="0">
                <a:solidFill>
                  <a:srgbClr val="2A2A2A"/>
                </a:solidFill>
                <a:latin typeface="georgia"/>
                <a:ea typeface="georgia"/>
                <a:cs typeface="georgia"/>
                <a:sym typeface="georgia"/>
              </a:rPr>
              <a:t>are</a:t>
            </a:r>
            <a:r>
              <a:rPr lang="en-US" sz="1800" b="1" i="0" dirty="0">
                <a:solidFill>
                  <a:srgbClr val="2A2A2A"/>
                </a:solidFill>
                <a:latin typeface="georgia"/>
                <a:ea typeface="georgia"/>
                <a:cs typeface="georgia"/>
                <a:sym typeface="georgia"/>
              </a:rPr>
              <a:t> decaying their profession: </a:t>
            </a:r>
            <a:r>
              <a:rPr lang="en-US" sz="1800" b="1" i="0" u="sng" dirty="0">
                <a:solidFill>
                  <a:srgbClr val="2A2A2A"/>
                </a:solidFill>
                <a:latin typeface="georgia"/>
                <a:ea typeface="georgia"/>
                <a:cs typeface="georgia"/>
                <a:sym typeface="georgia"/>
              </a:rPr>
              <a:t>respect, value, common sense and safety</a:t>
            </a:r>
            <a:r>
              <a:rPr lang="en-US" sz="1800" b="1" i="0" dirty="0">
                <a:solidFill>
                  <a:srgbClr val="2A2A2A"/>
                </a:solidFill>
                <a:latin typeface="georgia"/>
                <a:ea typeface="georgia"/>
                <a:cs typeface="georgia"/>
                <a:sym typeface="georgia"/>
              </a:rPr>
              <a:t>.</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u="sng" dirty="0">
                <a:solidFill>
                  <a:schemeClr val="hlink"/>
                </a:solidFill>
                <a:hlinkClick r:id="rId4"/>
              </a:rPr>
              <a:t>https://www.washingtonpost.com/dc-md-va/2022/08/08/teacher-shortage-schools-shootings-culture-wars/</a:t>
            </a:r>
            <a:endParaRPr dirty="0"/>
          </a:p>
          <a:p>
            <a:pPr marL="0" lvl="0" indent="0" algn="l" rtl="0">
              <a:lnSpc>
                <a:spcPct val="100000"/>
              </a:lnSpc>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500"/>
                                        <p:tgtEl>
                                          <p:spTgt spid="1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xEl>
                                              <p:pRg st="2" end="2"/>
                                            </p:txEl>
                                          </p:spTgt>
                                        </p:tgtEl>
                                        <p:attrNameLst>
                                          <p:attrName>style.visibility</p:attrName>
                                        </p:attrNameLst>
                                      </p:cBhvr>
                                      <p:to>
                                        <p:strVal val="visible"/>
                                      </p:to>
                                    </p:set>
                                    <p:animEffect transition="in" filter="fade">
                                      <p:cBhvr>
                                        <p:cTn id="12" dur="500"/>
                                        <p:tgtEl>
                                          <p:spTgt spid="1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
                                            <p:txEl>
                                              <p:pRg st="4" end="4"/>
                                            </p:txEl>
                                          </p:spTgt>
                                        </p:tgtEl>
                                        <p:attrNameLst>
                                          <p:attrName>style.visibility</p:attrName>
                                        </p:attrNameLst>
                                      </p:cBhvr>
                                      <p:to>
                                        <p:strVal val="visible"/>
                                      </p:to>
                                    </p:set>
                                    <p:animEffect transition="in" filter="fade">
                                      <p:cBhvr>
                                        <p:cTn id="17" dur="500"/>
                                        <p:tgtEl>
                                          <p:spTgt spid="1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
                                            <p:txEl>
                                              <p:pRg st="6" end="6"/>
                                            </p:txEl>
                                          </p:spTgt>
                                        </p:tgtEl>
                                        <p:attrNameLst>
                                          <p:attrName>style.visibility</p:attrName>
                                        </p:attrNameLst>
                                      </p:cBhvr>
                                      <p:to>
                                        <p:strVal val="visible"/>
                                      </p:to>
                                    </p:set>
                                    <p:animEffect transition="in" filter="fade">
                                      <p:cBhvr>
                                        <p:cTn id="22" dur="500"/>
                                        <p:tgtEl>
                                          <p:spTgt spid="1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328348" y="428109"/>
            <a:ext cx="8642397"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sz="2000"/>
              <a:t>As of March-June 22, </a:t>
            </a:r>
            <a:r>
              <a:rPr lang="en-US" sz="2000" u="sng"/>
              <a:t>Private</a:t>
            </a:r>
            <a:r>
              <a:rPr lang="en-US" sz="2000"/>
              <a:t> School Admin are Not Overly Concerned</a:t>
            </a:r>
            <a:endParaRPr/>
          </a:p>
        </p:txBody>
      </p:sp>
      <p:pic>
        <p:nvPicPr>
          <p:cNvPr id="123" name="Google Shape;123;p23"/>
          <p:cNvPicPr preferRelativeResize="0">
            <a:picLocks noGrp="1"/>
          </p:cNvPicPr>
          <p:nvPr>
            <p:ph type="body" idx="1"/>
          </p:nvPr>
        </p:nvPicPr>
        <p:blipFill rotWithShape="1">
          <a:blip r:embed="rId3">
            <a:alphaModFix/>
          </a:blip>
          <a:srcRect l="13178" t="1846" r="1047" b="10602"/>
          <a:stretch/>
        </p:blipFill>
        <p:spPr>
          <a:xfrm>
            <a:off x="655608" y="1001027"/>
            <a:ext cx="7882000" cy="3561829"/>
          </a:xfrm>
          <a:prstGeom prst="rect">
            <a:avLst/>
          </a:prstGeom>
          <a:noFill/>
          <a:ln>
            <a:noFill/>
          </a:ln>
        </p:spPr>
      </p:pic>
      <p:sp>
        <p:nvSpPr>
          <p:cNvPr id="124" name="Google Shape;124;p23"/>
          <p:cNvSpPr txBox="1"/>
          <p:nvPr/>
        </p:nvSpPr>
        <p:spPr>
          <a:xfrm>
            <a:off x="4596608" y="1583316"/>
            <a:ext cx="280090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1" u="none" strike="noStrike" cap="none">
                <a:solidFill>
                  <a:srgbClr val="4F6128"/>
                </a:solidFill>
                <a:latin typeface="Arial"/>
                <a:ea typeface="Arial"/>
                <a:cs typeface="Arial"/>
                <a:sym typeface="Arial"/>
              </a:rPr>
              <a:t>Only 13% are “very concerned” and no one is “extremely concerned.”</a:t>
            </a:r>
            <a:endParaRPr/>
          </a:p>
        </p:txBody>
      </p:sp>
      <p:sp>
        <p:nvSpPr>
          <p:cNvPr id="125" name="Google Shape;125;p23"/>
          <p:cNvSpPr/>
          <p:nvPr/>
        </p:nvSpPr>
        <p:spPr>
          <a:xfrm rot="-2447929">
            <a:off x="2006352" y="1671679"/>
            <a:ext cx="1376039" cy="654272"/>
          </a:xfrm>
          <a:prstGeom prst="ellipse">
            <a:avLst/>
          </a:prstGeom>
          <a:no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126" name="Google Shape;126;p23"/>
          <p:cNvCxnSpPr/>
          <p:nvPr/>
        </p:nvCxnSpPr>
        <p:spPr>
          <a:xfrm>
            <a:off x="3266983" y="1721748"/>
            <a:ext cx="1329625" cy="159016"/>
          </a:xfrm>
          <a:prstGeom prst="straightConnector1">
            <a:avLst/>
          </a:prstGeom>
          <a:noFill/>
          <a:ln w="38100" cap="flat" cmpd="sng">
            <a:solidFill>
              <a:schemeClr val="accent3"/>
            </a:solidFill>
            <a:prstDash val="solid"/>
            <a:round/>
            <a:headEnd type="none" w="sm" len="sm"/>
            <a:tailEnd type="triangle" w="med" len="med"/>
          </a:ln>
          <a:effectLst>
            <a:outerShdw blurRad="40000" dist="23000" dir="5400000" rotWithShape="0">
              <a:srgbClr val="000000">
                <a:alpha val="34901"/>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graphicFrame>
        <p:nvGraphicFramePr>
          <p:cNvPr id="132" name="Google Shape;132;p24"/>
          <p:cNvGraphicFramePr/>
          <p:nvPr/>
        </p:nvGraphicFramePr>
        <p:xfrm>
          <a:off x="328348" y="925931"/>
          <a:ext cx="8480425" cy="4286250"/>
        </p:xfrm>
        <a:graphic>
          <a:graphicData uri="http://schemas.openxmlformats.org/drawingml/2006/chart">
            <c:chart xmlns:c="http://schemas.openxmlformats.org/drawingml/2006/chart" xmlns:r="http://schemas.openxmlformats.org/officeDocument/2006/relationships" r:id="rId3"/>
          </a:graphicData>
        </a:graphic>
      </p:graphicFrame>
      <p:sp>
        <p:nvSpPr>
          <p:cNvPr id="133" name="Google Shape;133;p24"/>
          <p:cNvSpPr txBox="1"/>
          <p:nvPr/>
        </p:nvSpPr>
        <p:spPr>
          <a:xfrm>
            <a:off x="461778" y="2043336"/>
            <a:ext cx="255663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4F6128"/>
                </a:solidFill>
                <a:latin typeface="Arial"/>
                <a:ea typeface="Arial"/>
                <a:cs typeface="Arial"/>
                <a:sym typeface="Arial"/>
              </a:rPr>
              <a:t>8% are unlikely to stay   18% are undecided </a:t>
            </a:r>
            <a:endParaRPr/>
          </a:p>
        </p:txBody>
      </p:sp>
      <p:sp>
        <p:nvSpPr>
          <p:cNvPr id="134" name="Google Shape;134;p24"/>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sz="2800"/>
              <a:t>As of 21</a:t>
            </a:r>
            <a:r>
              <a:rPr lang="en-US"/>
              <a:t>-</a:t>
            </a:r>
            <a:r>
              <a:rPr lang="en-US" sz="2800"/>
              <a:t>22, </a:t>
            </a:r>
            <a:r>
              <a:rPr lang="en-US" sz="2800" u="sng"/>
              <a:t>Private</a:t>
            </a:r>
            <a:r>
              <a:rPr lang="en-US" sz="2800"/>
              <a:t> School Teachers are Staying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5B89"/>
              </a:buClr>
              <a:buSzPts val="2800"/>
              <a:buFont typeface="Arial"/>
              <a:buNone/>
            </a:pPr>
            <a:r>
              <a:rPr lang="en-US"/>
              <a:t>The “Teacher Shortage” – ISM’s View</a:t>
            </a:r>
            <a:endParaRPr/>
          </a:p>
        </p:txBody>
      </p:sp>
      <p:sp>
        <p:nvSpPr>
          <p:cNvPr id="140" name="Google Shape;140;p25"/>
          <p:cNvSpPr txBox="1">
            <a:spLocks noGrp="1"/>
          </p:cNvSpPr>
          <p:nvPr>
            <p:ph type="body" idx="1"/>
          </p:nvPr>
        </p:nvSpPr>
        <p:spPr>
          <a:xfrm>
            <a:off x="328613" y="1047750"/>
            <a:ext cx="4230687" cy="35147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000" dirty="0"/>
          </a:p>
          <a:p>
            <a:pPr marL="342900" lvl="0" indent="-342900" algn="l" rtl="0">
              <a:lnSpc>
                <a:spcPct val="100000"/>
              </a:lnSpc>
              <a:spcBef>
                <a:spcPts val="0"/>
              </a:spcBef>
              <a:spcAft>
                <a:spcPts val="0"/>
              </a:spcAft>
              <a:buClr>
                <a:schemeClr val="dk1"/>
              </a:buClr>
              <a:buSzPts val="2000"/>
              <a:buFont typeface="Noto Sans Symbols"/>
              <a:buChar char="✔"/>
            </a:pPr>
            <a:r>
              <a:rPr lang="en-US" sz="2000" dirty="0"/>
              <a:t>There is not a private school teacher shortage…yet.  Conditions are ripe for </a:t>
            </a:r>
            <a:r>
              <a:rPr lang="en-US" sz="2000" i="1" dirty="0"/>
              <a:t>high turnover and “talent crisis”.</a:t>
            </a:r>
            <a:endParaRPr dirty="0"/>
          </a:p>
          <a:p>
            <a:pPr marL="342900" lvl="0" indent="-215900" algn="l" rtl="0">
              <a:lnSpc>
                <a:spcPct val="100000"/>
              </a:lnSpc>
              <a:spcBef>
                <a:spcPts val="0"/>
              </a:spcBef>
              <a:spcAft>
                <a:spcPts val="0"/>
              </a:spcAft>
              <a:buClr>
                <a:schemeClr val="dk1"/>
              </a:buClr>
              <a:buSzPts val="2000"/>
              <a:buFont typeface="Noto Sans Symbols"/>
              <a:buNone/>
            </a:pPr>
            <a:endParaRPr sz="2000" i="1" dirty="0"/>
          </a:p>
          <a:p>
            <a:pPr marL="342900" lvl="0" indent="-342900" algn="l" rtl="0">
              <a:lnSpc>
                <a:spcPct val="100000"/>
              </a:lnSpc>
              <a:spcBef>
                <a:spcPts val="0"/>
              </a:spcBef>
              <a:spcAft>
                <a:spcPts val="0"/>
              </a:spcAft>
              <a:buClr>
                <a:schemeClr val="dk1"/>
              </a:buClr>
              <a:buSzPts val="2000"/>
              <a:buFont typeface="Noto Sans Symbols"/>
              <a:buChar char="✔"/>
            </a:pPr>
            <a:r>
              <a:rPr lang="en-US" sz="2000" dirty="0"/>
              <a:t>We will see significant uptick in aggressive strategic initiatives aimed at “retaining the best teachers” and “recruiting and training faculty” </a:t>
            </a:r>
            <a:endParaRPr dirty="0"/>
          </a:p>
          <a:p>
            <a:pPr marL="0" lvl="0" indent="0" algn="l" rtl="0">
              <a:lnSpc>
                <a:spcPct val="100000"/>
              </a:lnSpc>
              <a:spcBef>
                <a:spcPts val="0"/>
              </a:spcBef>
              <a:spcAft>
                <a:spcPts val="0"/>
              </a:spcAft>
              <a:buNone/>
            </a:pPr>
            <a:endParaRPr sz="2000" i="1" dirty="0"/>
          </a:p>
          <a:p>
            <a:pPr marL="0" lvl="0" indent="0" algn="l" rtl="0">
              <a:lnSpc>
                <a:spcPct val="100000"/>
              </a:lnSpc>
              <a:spcBef>
                <a:spcPts val="0"/>
              </a:spcBef>
              <a:spcAft>
                <a:spcPts val="0"/>
              </a:spcAft>
              <a:buNone/>
            </a:pPr>
            <a:r>
              <a:rPr lang="en-US" sz="2000" i="1" dirty="0"/>
              <a:t> </a:t>
            </a:r>
            <a:endParaRPr sz="2000" dirty="0"/>
          </a:p>
          <a:p>
            <a:pPr marL="0" lvl="0" indent="0" algn="l" rtl="0">
              <a:lnSpc>
                <a:spcPct val="100000"/>
              </a:lnSpc>
              <a:spcBef>
                <a:spcPts val="0"/>
              </a:spcBef>
              <a:spcAft>
                <a:spcPts val="0"/>
              </a:spcAft>
              <a:buNone/>
            </a:pPr>
            <a:endParaRPr dirty="0"/>
          </a:p>
          <a:p>
            <a:pPr marL="0" lvl="1" indent="88900" algn="l" rtl="0">
              <a:lnSpc>
                <a:spcPct val="100000"/>
              </a:lnSpc>
              <a:spcBef>
                <a:spcPts val="0"/>
              </a:spcBef>
              <a:spcAft>
                <a:spcPts val="0"/>
              </a:spcAft>
              <a:buSzPts val="1400"/>
              <a:buNone/>
            </a:pPr>
            <a:endParaRPr dirty="0"/>
          </a:p>
          <a:p>
            <a:pPr marL="0" lvl="2" indent="88900" algn="l" rtl="0">
              <a:lnSpc>
                <a:spcPct val="100000"/>
              </a:lnSpc>
              <a:spcBef>
                <a:spcPts val="0"/>
              </a:spcBef>
              <a:spcAft>
                <a:spcPts val="0"/>
              </a:spcAft>
              <a:buSzPts val="1400"/>
              <a:buNone/>
            </a:pPr>
            <a:endParaRPr dirty="0"/>
          </a:p>
        </p:txBody>
      </p:sp>
      <p:pic>
        <p:nvPicPr>
          <p:cNvPr id="141" name="Google Shape;141;p25"/>
          <p:cNvPicPr preferRelativeResize="0">
            <a:picLocks noGrp="1"/>
          </p:cNvPicPr>
          <p:nvPr>
            <p:ph type="body" idx="2"/>
          </p:nvPr>
        </p:nvPicPr>
        <p:blipFill rotWithShape="1">
          <a:blip r:embed="rId3">
            <a:alphaModFix/>
          </a:blip>
          <a:srcRect/>
          <a:stretch/>
        </p:blipFill>
        <p:spPr>
          <a:xfrm>
            <a:off x="4685506" y="1495425"/>
            <a:ext cx="4038600" cy="26193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body" idx="1"/>
          </p:nvPr>
        </p:nvSpPr>
        <p:spPr>
          <a:xfrm>
            <a:off x="2164576" y="2059963"/>
            <a:ext cx="4847582" cy="1023573"/>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880"/>
              </a:spcBef>
              <a:spcAft>
                <a:spcPts val="0"/>
              </a:spcAft>
              <a:buClr>
                <a:schemeClr val="lt1"/>
              </a:buClr>
              <a:buSzPts val="4400"/>
              <a:buFont typeface="Arial"/>
              <a:buNone/>
            </a:pPr>
            <a:endParaRPr dirty="0"/>
          </a:p>
          <a:p>
            <a:pPr marL="457200" marR="0" lvl="0" indent="-228600" algn="ctr" rtl="0">
              <a:lnSpc>
                <a:spcPct val="80000"/>
              </a:lnSpc>
              <a:spcBef>
                <a:spcPts val="880"/>
              </a:spcBef>
              <a:spcAft>
                <a:spcPts val="0"/>
              </a:spcAft>
              <a:buClr>
                <a:schemeClr val="lt1"/>
              </a:buClr>
              <a:buSzPts val="4400"/>
              <a:buFont typeface="Arial"/>
              <a:buNone/>
            </a:pPr>
            <a:r>
              <a:rPr lang="en-US" dirty="0"/>
              <a:t>Wait….Didn’t Scott just say there is no teacher shortage? How can conditions be ripe for a crisis?</a:t>
            </a:r>
            <a:endParaRPr dirty="0"/>
          </a:p>
          <a:p>
            <a:pPr marL="457200" marR="0" lvl="0" indent="-228600" algn="ctr" rtl="0">
              <a:lnSpc>
                <a:spcPct val="80000"/>
              </a:lnSpc>
              <a:spcBef>
                <a:spcPts val="880"/>
              </a:spcBef>
              <a:spcAft>
                <a:spcPts val="0"/>
              </a:spcAft>
              <a:buClr>
                <a:schemeClr val="lt1"/>
              </a:buClr>
              <a:buSzPts val="4400"/>
              <a:buFont typeface="Arial"/>
              <a:buNone/>
            </a:pP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a:t>The Pool of Possible Teachers Likely to Decline</a:t>
            </a:r>
            <a:endParaRPr/>
          </a:p>
        </p:txBody>
      </p:sp>
      <p:pic>
        <p:nvPicPr>
          <p:cNvPr id="154" name="Google Shape;154;p27"/>
          <p:cNvPicPr preferRelativeResize="0"/>
          <p:nvPr/>
        </p:nvPicPr>
        <p:blipFill rotWithShape="1">
          <a:blip r:embed="rId3">
            <a:alphaModFix/>
          </a:blip>
          <a:srcRect/>
          <a:stretch/>
        </p:blipFill>
        <p:spPr>
          <a:xfrm>
            <a:off x="328613" y="1242261"/>
            <a:ext cx="4230687" cy="3125702"/>
          </a:xfrm>
          <a:prstGeom prst="rect">
            <a:avLst/>
          </a:prstGeom>
          <a:noFill/>
          <a:ln>
            <a:noFill/>
          </a:ln>
        </p:spPr>
      </p:pic>
      <p:sp>
        <p:nvSpPr>
          <p:cNvPr id="155" name="Google Shape;155;p27"/>
          <p:cNvSpPr txBox="1">
            <a:spLocks noGrp="1"/>
          </p:cNvSpPr>
          <p:nvPr>
            <p:ph type="body" idx="2"/>
          </p:nvPr>
        </p:nvSpPr>
        <p:spPr>
          <a:xfrm>
            <a:off x="4588935" y="1047749"/>
            <a:ext cx="4230687" cy="35147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000"/>
              <a:t>Fewer young people are choosing education. </a:t>
            </a:r>
            <a:endParaRPr/>
          </a:p>
          <a:p>
            <a:pPr marL="0" lvl="0" indent="0" algn="l" rtl="0">
              <a:lnSpc>
                <a:spcPct val="100000"/>
              </a:lnSpc>
              <a:spcBef>
                <a:spcPts val="0"/>
              </a:spcBef>
              <a:spcAft>
                <a:spcPts val="0"/>
              </a:spcAft>
              <a:buNone/>
            </a:pPr>
            <a:r>
              <a:rPr lang="en-US" sz="1600" i="1"/>
              <a:t>37% decline between 2005 and 2018</a:t>
            </a:r>
            <a:endParaRPr/>
          </a:p>
          <a:p>
            <a:pPr marL="0" lvl="0" indent="0" algn="l" rtl="0">
              <a:lnSpc>
                <a:spcPct val="100000"/>
              </a:lnSpc>
              <a:spcBef>
                <a:spcPts val="0"/>
              </a:spcBef>
              <a:spcAft>
                <a:spcPts val="0"/>
              </a:spcAft>
              <a:buNone/>
            </a:pPr>
            <a:endParaRPr sz="2000"/>
          </a:p>
          <a:p>
            <a:pPr marL="0" lvl="0" indent="0" algn="l" rtl="0">
              <a:lnSpc>
                <a:spcPct val="100000"/>
              </a:lnSpc>
              <a:spcBef>
                <a:spcPts val="0"/>
              </a:spcBef>
              <a:spcAft>
                <a:spcPts val="0"/>
              </a:spcAft>
              <a:buNone/>
            </a:pPr>
            <a:r>
              <a:rPr lang="en-US" sz="2000"/>
              <a:t>Private school faculty members are “older.”</a:t>
            </a:r>
            <a:endParaRPr/>
          </a:p>
          <a:p>
            <a:pPr marL="0" lvl="0" indent="0" algn="l" rtl="0">
              <a:lnSpc>
                <a:spcPct val="100000"/>
              </a:lnSpc>
              <a:spcBef>
                <a:spcPts val="0"/>
              </a:spcBef>
              <a:spcAft>
                <a:spcPts val="0"/>
              </a:spcAft>
              <a:buNone/>
            </a:pPr>
            <a:r>
              <a:rPr lang="en-US" sz="1600" i="1"/>
              <a:t>29.2% of Teachers are ages 50 and older while Private schools have 37% of teachers who are at least age 50 (according to the National Center for Education Statistics.)</a:t>
            </a:r>
            <a:endParaRPr/>
          </a:p>
          <a:p>
            <a:pPr marL="0" lvl="0" indent="0" algn="l" rtl="0">
              <a:lnSpc>
                <a:spcPct val="100000"/>
              </a:lnSpc>
              <a:spcBef>
                <a:spcPts val="0"/>
              </a:spcBef>
              <a:spcAft>
                <a:spcPts val="0"/>
              </a:spcAft>
              <a:buNone/>
            </a:pPr>
            <a:endParaRPr sz="1600" i="1"/>
          </a:p>
          <a:p>
            <a:pPr marL="0" lvl="0" indent="0" algn="l" rtl="0">
              <a:lnSpc>
                <a:spcPct val="100000"/>
              </a:lnSpc>
              <a:spcBef>
                <a:spcPts val="0"/>
              </a:spcBef>
              <a:spcAft>
                <a:spcPts val="0"/>
              </a:spcAft>
              <a:buNone/>
            </a:pPr>
            <a:r>
              <a:rPr lang="en-US" sz="2000"/>
              <a:t>8%-9% Plan to leave soon or are Undecided (18%) </a:t>
            </a:r>
            <a:endParaRPr/>
          </a:p>
          <a:p>
            <a:pPr marL="0" lvl="0" indent="0" algn="l" rtl="0">
              <a:lnSpc>
                <a:spcPct val="100000"/>
              </a:lnSpc>
              <a:spcBef>
                <a:spcPts val="0"/>
              </a:spcBef>
              <a:spcAft>
                <a:spcPts val="0"/>
              </a:spcAft>
              <a:buNone/>
            </a:pPr>
            <a:endParaRPr sz="1600" i="1"/>
          </a:p>
          <a:p>
            <a:pPr marL="0" lvl="0" indent="0" algn="l" rtl="0">
              <a:lnSpc>
                <a:spcPct val="100000"/>
              </a:lnSpc>
              <a:spcBef>
                <a:spcPts val="0"/>
              </a:spcBef>
              <a:spcAft>
                <a:spcPts val="0"/>
              </a:spcAft>
              <a:buNone/>
            </a:pPr>
            <a:endParaRPr sz="1600" i="1"/>
          </a:p>
          <a:p>
            <a:pPr marL="0" lvl="0" indent="0" algn="l" rtl="0">
              <a:lnSpc>
                <a:spcPct val="100000"/>
              </a:lnSpc>
              <a:spcBef>
                <a:spcPts val="0"/>
              </a:spcBef>
              <a:spcAft>
                <a:spcPts val="0"/>
              </a:spcAft>
              <a:buNone/>
            </a:pPr>
            <a:endParaRPr sz="1600" i="1"/>
          </a:p>
          <a:p>
            <a:pPr marL="0" lvl="0" indent="0" algn="l" rtl="0">
              <a:lnSpc>
                <a:spcPct val="100000"/>
              </a:lnSpc>
              <a:spcBef>
                <a:spcPts val="0"/>
              </a:spcBef>
              <a:spcAft>
                <a:spcPts val="0"/>
              </a:spcAft>
              <a:buNone/>
            </a:pPr>
            <a:endParaRPr sz="2400"/>
          </a:p>
          <a:p>
            <a:pPr marL="0" lvl="0" indent="0" algn="l" rtl="0">
              <a:lnSpc>
                <a:spcPct val="100000"/>
              </a:lnSpc>
              <a:spcBef>
                <a:spcPts val="0"/>
              </a:spcBef>
              <a:spcAft>
                <a:spcPts val="0"/>
              </a:spcAft>
              <a:buNone/>
            </a:pPr>
            <a:endParaRPr sz="2400"/>
          </a:p>
          <a:p>
            <a:pPr marL="342900" lvl="0" indent="-254000" algn="l" rtl="0">
              <a:lnSpc>
                <a:spcPct val="100000"/>
              </a:lnSpc>
              <a:spcBef>
                <a:spcPts val="0"/>
              </a:spcBef>
              <a:spcAft>
                <a:spcPts val="0"/>
              </a:spcAft>
              <a:buSzPts val="1400"/>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284022" y="445865"/>
            <a:ext cx="857595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sz="2000"/>
              <a:t>The Teacher Wage Penalty is Getting Worse in a Job Seeker’s Market </a:t>
            </a:r>
            <a:endParaRPr/>
          </a:p>
        </p:txBody>
      </p:sp>
      <p:sp>
        <p:nvSpPr>
          <p:cNvPr id="162" name="Google Shape;162;p28"/>
          <p:cNvSpPr txBox="1">
            <a:spLocks noGrp="1"/>
          </p:cNvSpPr>
          <p:nvPr>
            <p:ph type="body" idx="2"/>
          </p:nvPr>
        </p:nvSpPr>
        <p:spPr>
          <a:xfrm>
            <a:off x="4588935" y="1047749"/>
            <a:ext cx="4230687" cy="35147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Adjusted for inflation, average weekly wages of teachers increased just $29 from 1996 to 2021, compared with a $445 increase in weekly wages of other college graduates.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pic>
        <p:nvPicPr>
          <p:cNvPr id="163" name="Google Shape;163;p28"/>
          <p:cNvPicPr preferRelativeResize="0">
            <a:picLocks noGrp="1"/>
          </p:cNvPicPr>
          <p:nvPr>
            <p:ph type="body" idx="1"/>
          </p:nvPr>
        </p:nvPicPr>
        <p:blipFill rotWithShape="1">
          <a:blip r:embed="rId3">
            <a:alphaModFix/>
          </a:blip>
          <a:srcRect/>
          <a:stretch/>
        </p:blipFill>
        <p:spPr>
          <a:xfrm>
            <a:off x="665825" y="1047750"/>
            <a:ext cx="3544432" cy="3526495"/>
          </a:xfrm>
          <a:prstGeom prst="rect">
            <a:avLst/>
          </a:prstGeom>
          <a:noFill/>
          <a:ln>
            <a:noFill/>
          </a:ln>
        </p:spPr>
      </p:pic>
      <p:graphicFrame>
        <p:nvGraphicFramePr>
          <p:cNvPr id="164" name="Google Shape;164;p28"/>
          <p:cNvGraphicFramePr/>
          <p:nvPr/>
        </p:nvGraphicFramePr>
        <p:xfrm>
          <a:off x="4588935" y="2398495"/>
          <a:ext cx="4230675" cy="1865500"/>
        </p:xfrm>
        <a:graphic>
          <a:graphicData uri="http://schemas.openxmlformats.org/drawingml/2006/table">
            <a:tbl>
              <a:tblPr firstRow="1" bandRow="1">
                <a:noFill/>
              </a:tblPr>
              <a:tblGrid>
                <a:gridCol w="1410225">
                  <a:extLst>
                    <a:ext uri="{9D8B030D-6E8A-4147-A177-3AD203B41FA5}">
                      <a16:colId xmlns:a16="http://schemas.microsoft.com/office/drawing/2014/main" val="20000"/>
                    </a:ext>
                  </a:extLst>
                </a:gridCol>
                <a:gridCol w="1410225">
                  <a:extLst>
                    <a:ext uri="{9D8B030D-6E8A-4147-A177-3AD203B41FA5}">
                      <a16:colId xmlns:a16="http://schemas.microsoft.com/office/drawing/2014/main" val="20001"/>
                    </a:ext>
                  </a:extLst>
                </a:gridCol>
                <a:gridCol w="1410225">
                  <a:extLst>
                    <a:ext uri="{9D8B030D-6E8A-4147-A177-3AD203B41FA5}">
                      <a16:colId xmlns:a16="http://schemas.microsoft.com/office/drawing/2014/main" val="20002"/>
                    </a:ext>
                  </a:extLst>
                </a:gridCol>
              </a:tblGrid>
              <a:tr h="929250">
                <a:tc>
                  <a:txBody>
                    <a:bodyPr/>
                    <a:lstStyle/>
                    <a:p>
                      <a:pPr marL="0" marR="0" lvl="0" indent="0" algn="l" rtl="0">
                        <a:lnSpc>
                          <a:spcPct val="100000"/>
                        </a:lnSpc>
                        <a:spcBef>
                          <a:spcPts val="0"/>
                        </a:spcBef>
                        <a:spcAft>
                          <a:spcPts val="0"/>
                        </a:spcAft>
                        <a:buNone/>
                      </a:pPr>
                      <a:r>
                        <a:rPr lang="en-US" sz="1400" u="none" strike="noStrike" cap="none"/>
                        <a:t>Year</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Weekly Wages of Teachers</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Weekly Wages of Other College Grads</a:t>
                      </a:r>
                      <a:endParaRPr/>
                    </a:p>
                  </a:txBody>
                  <a:tcPr marL="91450" marR="91450" marT="45725" marB="45725"/>
                </a:tc>
                <a:extLst>
                  <a:ext uri="{0D108BD9-81ED-4DB2-BD59-A6C34878D82A}">
                    <a16:rowId xmlns:a16="http://schemas.microsoft.com/office/drawing/2014/main" val="10000"/>
                  </a:ext>
                </a:extLst>
              </a:tr>
              <a:tr h="468125">
                <a:tc>
                  <a:txBody>
                    <a:bodyPr/>
                    <a:lstStyle/>
                    <a:p>
                      <a:pPr marL="0" marR="0" lvl="0" indent="0" algn="l" rtl="0">
                        <a:lnSpc>
                          <a:spcPct val="100000"/>
                        </a:lnSpc>
                        <a:spcBef>
                          <a:spcPts val="0"/>
                        </a:spcBef>
                        <a:spcAft>
                          <a:spcPts val="0"/>
                        </a:spcAft>
                        <a:buNone/>
                      </a:pPr>
                      <a:r>
                        <a:rPr lang="en-US" sz="1400" u="none" strike="noStrike" cap="none"/>
                        <a:t>1996</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$1319</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$1564</a:t>
                      </a:r>
                      <a:endParaRPr/>
                    </a:p>
                  </a:txBody>
                  <a:tcPr marL="91450" marR="91450" marT="45725" marB="45725"/>
                </a:tc>
                <a:extLst>
                  <a:ext uri="{0D108BD9-81ED-4DB2-BD59-A6C34878D82A}">
                    <a16:rowId xmlns:a16="http://schemas.microsoft.com/office/drawing/2014/main" val="10001"/>
                  </a:ext>
                </a:extLst>
              </a:tr>
              <a:tr h="468125">
                <a:tc>
                  <a:txBody>
                    <a:bodyPr/>
                    <a:lstStyle/>
                    <a:p>
                      <a:pPr marL="0" marR="0" lvl="0" indent="0" algn="l" rtl="0">
                        <a:lnSpc>
                          <a:spcPct val="100000"/>
                        </a:lnSpc>
                        <a:spcBef>
                          <a:spcPts val="0"/>
                        </a:spcBef>
                        <a:spcAft>
                          <a:spcPts val="0"/>
                        </a:spcAft>
                        <a:buNone/>
                      </a:pPr>
                      <a:r>
                        <a:rPr lang="en-US" sz="1400" u="none" strike="noStrike" cap="none"/>
                        <a:t>2021</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$1348</a:t>
                      </a:r>
                      <a:endParaRPr/>
                    </a:p>
                  </a:txBody>
                  <a:tcPr marL="91450" marR="91450" marT="45725" marB="45725"/>
                </a:tc>
                <a:tc>
                  <a:txBody>
                    <a:bodyPr/>
                    <a:lstStyle/>
                    <a:p>
                      <a:pPr marL="0" marR="0" lvl="0" indent="0" algn="l" rtl="0">
                        <a:lnSpc>
                          <a:spcPct val="100000"/>
                        </a:lnSpc>
                        <a:spcBef>
                          <a:spcPts val="0"/>
                        </a:spcBef>
                        <a:spcAft>
                          <a:spcPts val="0"/>
                        </a:spcAft>
                        <a:buNone/>
                      </a:pPr>
                      <a:r>
                        <a:rPr lang="en-US" sz="1400" u="none" strike="noStrike" cap="none"/>
                        <a:t>$2009</a:t>
                      </a:r>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BF8A6-CA65-FD90-B71D-88308A692BE3}"/>
              </a:ext>
            </a:extLst>
          </p:cNvPr>
          <p:cNvSpPr>
            <a:spLocks noGrp="1"/>
          </p:cNvSpPr>
          <p:nvPr>
            <p:ph type="title"/>
          </p:nvPr>
        </p:nvSpPr>
        <p:spPr/>
        <p:txBody>
          <a:bodyPr/>
          <a:lstStyle/>
          <a:p>
            <a:r>
              <a:rPr lang="en-US" dirty="0"/>
              <a:t>A Special Treat</a:t>
            </a:r>
          </a:p>
        </p:txBody>
      </p:sp>
      <p:sp>
        <p:nvSpPr>
          <p:cNvPr id="3" name="Text Placeholder 2">
            <a:extLst>
              <a:ext uri="{FF2B5EF4-FFF2-40B4-BE49-F238E27FC236}">
                <a16:creationId xmlns:a16="http://schemas.microsoft.com/office/drawing/2014/main" id="{0D9E1D41-968C-ED53-8CC9-0DFEA3D09F9C}"/>
              </a:ext>
            </a:extLst>
          </p:cNvPr>
          <p:cNvSpPr>
            <a:spLocks noGrp="1"/>
          </p:cNvSpPr>
          <p:nvPr>
            <p:ph type="body" idx="1"/>
          </p:nvPr>
        </p:nvSpPr>
        <p:spPr>
          <a:xfrm>
            <a:off x="328349" y="1048215"/>
            <a:ext cx="3450696" cy="3514641"/>
          </a:xfrm>
        </p:spPr>
        <p:txBody>
          <a:bodyPr/>
          <a:lstStyle/>
          <a:p>
            <a:endParaRPr lang="en-US" i="1" dirty="0"/>
          </a:p>
        </p:txBody>
      </p:sp>
      <p:pic>
        <p:nvPicPr>
          <p:cNvPr id="7" name="Picture 6" descr="A group of men posing for a photo&#10;&#10;Description automatically generated with medium confidence">
            <a:extLst>
              <a:ext uri="{FF2B5EF4-FFF2-40B4-BE49-F238E27FC236}">
                <a16:creationId xmlns:a16="http://schemas.microsoft.com/office/drawing/2014/main" id="{0958F5F4-A7FE-A11E-0C18-E852EC475A77}"/>
              </a:ext>
            </a:extLst>
          </p:cNvPr>
          <p:cNvPicPr>
            <a:picLocks noChangeAspect="1"/>
          </p:cNvPicPr>
          <p:nvPr/>
        </p:nvPicPr>
        <p:blipFill>
          <a:blip r:embed="rId2"/>
          <a:stretch>
            <a:fillRect/>
          </a:stretch>
        </p:blipFill>
        <p:spPr>
          <a:xfrm>
            <a:off x="328349" y="1048215"/>
            <a:ext cx="3450696" cy="3514642"/>
          </a:xfrm>
          <a:prstGeom prst="rect">
            <a:avLst/>
          </a:prstGeom>
        </p:spPr>
      </p:pic>
      <p:pic>
        <p:nvPicPr>
          <p:cNvPr id="11" name="Picture 10" descr="A framed picture of a person&#10;&#10;Description automatically generated with low confidence">
            <a:extLst>
              <a:ext uri="{FF2B5EF4-FFF2-40B4-BE49-F238E27FC236}">
                <a16:creationId xmlns:a16="http://schemas.microsoft.com/office/drawing/2014/main" id="{F227F17B-D216-EE96-C62A-078C55175E4A}"/>
              </a:ext>
            </a:extLst>
          </p:cNvPr>
          <p:cNvPicPr>
            <a:picLocks noChangeAspect="1"/>
          </p:cNvPicPr>
          <p:nvPr/>
        </p:nvPicPr>
        <p:blipFill>
          <a:blip r:embed="rId3"/>
          <a:stretch>
            <a:fillRect/>
          </a:stretch>
        </p:blipFill>
        <p:spPr>
          <a:xfrm rot="16200000">
            <a:off x="4788841" y="743473"/>
            <a:ext cx="3888289" cy="3750471"/>
          </a:xfrm>
          <a:prstGeom prst="rect">
            <a:avLst/>
          </a:prstGeom>
        </p:spPr>
      </p:pic>
    </p:spTree>
    <p:extLst>
      <p:ext uri="{BB962C8B-B14F-4D97-AF65-F5344CB8AC3E}">
        <p14:creationId xmlns:p14="http://schemas.microsoft.com/office/powerpoint/2010/main" val="2361093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a:t>36% Have Seriously Considered Leaving, But Stayed </a:t>
            </a:r>
            <a:endParaRPr/>
          </a:p>
        </p:txBody>
      </p:sp>
      <p:graphicFrame>
        <p:nvGraphicFramePr>
          <p:cNvPr id="171" name="Google Shape;171;p29"/>
          <p:cNvGraphicFramePr/>
          <p:nvPr/>
        </p:nvGraphicFramePr>
        <p:xfrm>
          <a:off x="825623" y="1550607"/>
          <a:ext cx="7164275" cy="2737275"/>
        </p:xfrm>
        <a:graphic>
          <a:graphicData uri="http://schemas.openxmlformats.org/drawingml/2006/table">
            <a:tbl>
              <a:tblPr>
                <a:gradFill>
                  <a:gsLst>
                    <a:gs pos="0">
                      <a:srgbClr val="DAFEA4"/>
                    </a:gs>
                    <a:gs pos="35000">
                      <a:srgbClr val="E3FEBF"/>
                    </a:gs>
                    <a:gs pos="100000">
                      <a:srgbClr val="F4FEE6"/>
                    </a:gs>
                  </a:gsLst>
                  <a:lin ang="16200000" scaled="0"/>
                </a:gradFill>
              </a:tblPr>
              <a:tblGrid>
                <a:gridCol w="2325950">
                  <a:extLst>
                    <a:ext uri="{9D8B030D-6E8A-4147-A177-3AD203B41FA5}">
                      <a16:colId xmlns:a16="http://schemas.microsoft.com/office/drawing/2014/main" val="20000"/>
                    </a:ext>
                  </a:extLst>
                </a:gridCol>
                <a:gridCol w="4838325">
                  <a:extLst>
                    <a:ext uri="{9D8B030D-6E8A-4147-A177-3AD203B41FA5}">
                      <a16:colId xmlns:a16="http://schemas.microsoft.com/office/drawing/2014/main" val="20001"/>
                    </a:ext>
                  </a:extLst>
                </a:gridCol>
              </a:tblGrid>
              <a:tr h="773450">
                <a:tc gridSpan="2">
                  <a:txBody>
                    <a:bodyPr/>
                    <a:lstStyle/>
                    <a:p>
                      <a:pPr marL="0" marR="0" lvl="0" indent="0" algn="l" rtl="0">
                        <a:lnSpc>
                          <a:spcPct val="100000"/>
                        </a:lnSpc>
                        <a:spcBef>
                          <a:spcPts val="0"/>
                        </a:spcBef>
                        <a:spcAft>
                          <a:spcPts val="0"/>
                        </a:spcAft>
                        <a:buNone/>
                      </a:pPr>
                      <a:r>
                        <a:rPr lang="en-US" sz="2400" b="0" u="none" strike="noStrike" cap="none">
                          <a:solidFill>
                            <a:srgbClr val="000000"/>
                          </a:solidFill>
                        </a:rPr>
                        <a:t>In the past few years, have you seriously considered leaving the teaching profession completely?</a:t>
                      </a:r>
                      <a:endParaRPr sz="2400" b="0" i="0" u="none" strike="noStrike" cap="none">
                        <a:solidFill>
                          <a:srgbClr val="000000"/>
                        </a:solidFill>
                        <a:latin typeface="Calibri"/>
                        <a:ea typeface="Calibri"/>
                        <a:cs typeface="Calibri"/>
                        <a:sym typeface="Calibri"/>
                      </a:endParaRPr>
                    </a:p>
                  </a:txBody>
                  <a:tcPr marL="6350" marR="6350" marT="6350" marB="0" anchor="b"/>
                </a:tc>
                <a:tc hMerge="1">
                  <a:txBody>
                    <a:bodyPr/>
                    <a:lstStyle/>
                    <a:p>
                      <a:endParaRPr lang="en-US"/>
                    </a:p>
                  </a:txBody>
                  <a:tcPr/>
                </a:tc>
                <a:extLst>
                  <a:ext uri="{0D108BD9-81ED-4DB2-BD59-A6C34878D82A}">
                    <a16:rowId xmlns:a16="http://schemas.microsoft.com/office/drawing/2014/main" val="10000"/>
                  </a:ext>
                </a:extLst>
              </a:tr>
              <a:tr h="416925">
                <a:tc>
                  <a:txBody>
                    <a:bodyPr/>
                    <a:lstStyle/>
                    <a:p>
                      <a:pPr marL="0" marR="0" lvl="0" indent="0" algn="ctr" rtl="0">
                        <a:lnSpc>
                          <a:spcPct val="100000"/>
                        </a:lnSpc>
                        <a:spcBef>
                          <a:spcPts val="0"/>
                        </a:spcBef>
                        <a:spcAft>
                          <a:spcPts val="0"/>
                        </a:spcAft>
                        <a:buNone/>
                      </a:pPr>
                      <a:r>
                        <a:rPr lang="en-US" sz="2400" b="0" u="none" strike="noStrike" cap="none">
                          <a:solidFill>
                            <a:srgbClr val="000000"/>
                          </a:solidFill>
                        </a:rPr>
                        <a:t>55%</a:t>
                      </a:r>
                      <a:endParaRPr sz="24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l" rtl="0">
                        <a:lnSpc>
                          <a:spcPct val="100000"/>
                        </a:lnSpc>
                        <a:spcBef>
                          <a:spcPts val="0"/>
                        </a:spcBef>
                        <a:spcAft>
                          <a:spcPts val="0"/>
                        </a:spcAft>
                        <a:buNone/>
                      </a:pPr>
                      <a:r>
                        <a:rPr lang="en-US" sz="2400" b="0" u="none" strike="noStrike" cap="none">
                          <a:solidFill>
                            <a:srgbClr val="000000"/>
                          </a:solidFill>
                        </a:rPr>
                        <a:t>No</a:t>
                      </a:r>
                      <a:endParaRPr sz="24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1"/>
                  </a:ext>
                </a:extLst>
              </a:tr>
              <a:tr h="773450">
                <a:tc>
                  <a:txBody>
                    <a:bodyPr/>
                    <a:lstStyle/>
                    <a:p>
                      <a:pPr marL="0" marR="0" lvl="0" indent="0" algn="ctr" rtl="0">
                        <a:lnSpc>
                          <a:spcPct val="100000"/>
                        </a:lnSpc>
                        <a:spcBef>
                          <a:spcPts val="0"/>
                        </a:spcBef>
                        <a:spcAft>
                          <a:spcPts val="0"/>
                        </a:spcAft>
                        <a:buNone/>
                      </a:pPr>
                      <a:r>
                        <a:rPr lang="en-US" sz="2400" b="0" u="none" strike="noStrike" cap="none">
                          <a:solidFill>
                            <a:srgbClr val="000000"/>
                          </a:solidFill>
                        </a:rPr>
                        <a:t>36%</a:t>
                      </a:r>
                      <a:endParaRPr sz="24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l" rtl="0">
                        <a:lnSpc>
                          <a:spcPct val="100000"/>
                        </a:lnSpc>
                        <a:spcBef>
                          <a:spcPts val="0"/>
                        </a:spcBef>
                        <a:spcAft>
                          <a:spcPts val="0"/>
                        </a:spcAft>
                        <a:buNone/>
                      </a:pPr>
                      <a:r>
                        <a:rPr lang="en-US" sz="2400" b="0" u="none" strike="noStrike" cap="none">
                          <a:solidFill>
                            <a:srgbClr val="000000"/>
                          </a:solidFill>
                        </a:rPr>
                        <a:t>Yes, but I don't plan to leave the profession anytime soon.</a:t>
                      </a:r>
                      <a:endParaRPr sz="24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2"/>
                  </a:ext>
                </a:extLst>
              </a:tr>
              <a:tr h="773450">
                <a:tc>
                  <a:txBody>
                    <a:bodyPr/>
                    <a:lstStyle/>
                    <a:p>
                      <a:pPr marL="0" marR="0" lvl="0" indent="0" algn="ctr" rtl="0">
                        <a:lnSpc>
                          <a:spcPct val="100000"/>
                        </a:lnSpc>
                        <a:spcBef>
                          <a:spcPts val="0"/>
                        </a:spcBef>
                        <a:spcAft>
                          <a:spcPts val="0"/>
                        </a:spcAft>
                        <a:buNone/>
                      </a:pPr>
                      <a:r>
                        <a:rPr lang="en-US" sz="2400" b="0" u="none" strike="noStrike" cap="none">
                          <a:solidFill>
                            <a:srgbClr val="000000"/>
                          </a:solidFill>
                        </a:rPr>
                        <a:t>9%</a:t>
                      </a:r>
                      <a:endParaRPr sz="24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l" rtl="0">
                        <a:lnSpc>
                          <a:spcPct val="100000"/>
                        </a:lnSpc>
                        <a:spcBef>
                          <a:spcPts val="0"/>
                        </a:spcBef>
                        <a:spcAft>
                          <a:spcPts val="0"/>
                        </a:spcAft>
                        <a:buNone/>
                      </a:pPr>
                      <a:r>
                        <a:rPr lang="en-US" sz="2400" b="0" u="none" strike="noStrike" cap="none">
                          <a:solidFill>
                            <a:srgbClr val="000000"/>
                          </a:solidFill>
                        </a:rPr>
                        <a:t>Yes, and I plan to do so within the next two years.</a:t>
                      </a:r>
                      <a:endParaRPr sz="24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3"/>
                  </a:ext>
                </a:extLst>
              </a:tr>
            </a:tbl>
          </a:graphicData>
        </a:graphic>
      </p:graphicFrame>
      <p:sp>
        <p:nvSpPr>
          <p:cNvPr id="172" name="Google Shape;172;p29"/>
          <p:cNvSpPr txBox="1"/>
          <p:nvPr/>
        </p:nvSpPr>
        <p:spPr>
          <a:xfrm>
            <a:off x="6138908" y="4287915"/>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(2021-22 School year)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body" idx="1"/>
          </p:nvPr>
        </p:nvSpPr>
        <p:spPr>
          <a:xfrm>
            <a:off x="310718" y="2059963"/>
            <a:ext cx="8558074" cy="1023573"/>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880"/>
              </a:spcBef>
              <a:spcAft>
                <a:spcPts val="0"/>
              </a:spcAft>
              <a:buClr>
                <a:schemeClr val="lt1"/>
              </a:buClr>
              <a:buSzPts val="4400"/>
              <a:buFont typeface="Arial"/>
              <a:buNone/>
            </a:pPr>
            <a:r>
              <a:rPr lang="en-US" sz="2400"/>
              <a:t>While I love teaching and still am new to the profession…I feel extreme burn-out. The amount of time and emotional energy I spend thinking about my students and making our classroom better is overwhelming. I am depressed, tired, and unable to let go of work after 5 pm. I carry it everywhere with me. I am really struggling to separate mistakes as a teacher with how I view myself as a person. It is impacting my self-esteem, happiness, and overall sense of well being. Teaching during COVID has also been very challenging, and I am lacking a work life balance.  I love teaching and kids and would love to find a way to make the job more sustainable, but currently, I feel like I am drowning.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a:t>Turmoil in Private Schools will Continue </a:t>
            </a:r>
            <a:endParaRPr/>
          </a:p>
        </p:txBody>
      </p:sp>
      <p:sp>
        <p:nvSpPr>
          <p:cNvPr id="184" name="Google Shape;184;p31"/>
          <p:cNvSpPr txBox="1">
            <a:spLocks noGrp="1"/>
          </p:cNvSpPr>
          <p:nvPr>
            <p:ph type="body" idx="1"/>
          </p:nvPr>
        </p:nvSpPr>
        <p:spPr>
          <a:xfrm>
            <a:off x="328613" y="1047750"/>
            <a:ext cx="4562983" cy="3514725"/>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000"/>
              <a:buFont typeface="Arial"/>
              <a:buChar char="•"/>
            </a:pPr>
            <a:r>
              <a:rPr lang="en-US" sz="2000"/>
              <a:t>Head turnover has increased </a:t>
            </a:r>
            <a:endParaRPr/>
          </a:p>
          <a:p>
            <a:pPr marL="285750" lvl="0" indent="-285750" algn="l" rtl="0">
              <a:lnSpc>
                <a:spcPct val="100000"/>
              </a:lnSpc>
              <a:spcBef>
                <a:spcPts val="0"/>
              </a:spcBef>
              <a:spcAft>
                <a:spcPts val="0"/>
              </a:spcAft>
              <a:buSzPts val="2000"/>
              <a:buFont typeface="Arial"/>
              <a:buChar char="•"/>
            </a:pPr>
            <a:r>
              <a:rPr lang="en-US" sz="2000"/>
              <a:t>Political polarization and the “politization of everything” has no end in sight </a:t>
            </a:r>
            <a:endParaRPr/>
          </a:p>
          <a:p>
            <a:pPr marL="285750" lvl="0" indent="-285750" algn="l" rtl="0">
              <a:lnSpc>
                <a:spcPct val="100000"/>
              </a:lnSpc>
              <a:spcBef>
                <a:spcPts val="0"/>
              </a:spcBef>
              <a:spcAft>
                <a:spcPts val="0"/>
              </a:spcAft>
              <a:buSzPts val="2000"/>
              <a:buFont typeface="Arial"/>
              <a:buChar char="•"/>
            </a:pPr>
            <a:r>
              <a:rPr lang="en-US" sz="2000"/>
              <a:t>Parents demanding more “say”</a:t>
            </a:r>
            <a:endParaRPr/>
          </a:p>
          <a:p>
            <a:pPr marL="285750" lvl="0" indent="-285750" algn="l" rtl="0">
              <a:lnSpc>
                <a:spcPct val="100000"/>
              </a:lnSpc>
              <a:spcBef>
                <a:spcPts val="0"/>
              </a:spcBef>
              <a:spcAft>
                <a:spcPts val="0"/>
              </a:spcAft>
              <a:buSzPts val="2000"/>
              <a:buFont typeface="Arial"/>
              <a:buChar char="•"/>
            </a:pPr>
            <a:r>
              <a:rPr lang="en-US" sz="2000"/>
              <a:t>Governments are extending their reach </a:t>
            </a:r>
            <a:endParaRPr/>
          </a:p>
          <a:p>
            <a:pPr marL="285750" lvl="0" indent="-285750" algn="l" rtl="0">
              <a:lnSpc>
                <a:spcPct val="100000"/>
              </a:lnSpc>
              <a:spcBef>
                <a:spcPts val="0"/>
              </a:spcBef>
              <a:spcAft>
                <a:spcPts val="0"/>
              </a:spcAft>
              <a:buSzPts val="2000"/>
              <a:buFont typeface="Arial"/>
              <a:buChar char="•"/>
            </a:pPr>
            <a:r>
              <a:rPr lang="en-US" sz="2000"/>
              <a:t>Competition amongst ourselves and in the form of charter schools is increasing </a:t>
            </a:r>
            <a:endParaRPr/>
          </a:p>
          <a:p>
            <a:pPr marL="285750" lvl="0" indent="-196850" algn="l" rtl="0">
              <a:lnSpc>
                <a:spcPct val="100000"/>
              </a:lnSpc>
              <a:spcBef>
                <a:spcPts val="0"/>
              </a:spcBef>
              <a:spcAft>
                <a:spcPts val="0"/>
              </a:spcAft>
              <a:buSzPts val="1400"/>
              <a:buFont typeface="Arial"/>
              <a:buNone/>
            </a:pPr>
            <a:endParaRPr/>
          </a:p>
        </p:txBody>
      </p:sp>
      <p:pic>
        <p:nvPicPr>
          <p:cNvPr id="185" name="Google Shape;185;p31" descr="A picture containing text&#10;&#10;Description automatically generated"/>
          <p:cNvPicPr preferRelativeResize="0">
            <a:picLocks noGrp="1"/>
          </p:cNvPicPr>
          <p:nvPr>
            <p:ph type="body" idx="2"/>
          </p:nvPr>
        </p:nvPicPr>
        <p:blipFill rotWithShape="1">
          <a:blip r:embed="rId3">
            <a:alphaModFix/>
          </a:blip>
          <a:srcRect/>
          <a:stretch/>
        </p:blipFill>
        <p:spPr>
          <a:xfrm>
            <a:off x="5116286" y="925931"/>
            <a:ext cx="2921870" cy="39810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5B89"/>
              </a:buClr>
              <a:buSzPts val="2800"/>
              <a:buFont typeface="Arial"/>
              <a:buNone/>
            </a:pPr>
            <a:r>
              <a:rPr lang="en-US" sz="2400"/>
              <a:t>The Issues Teachers Identified Deserve to Be Addressed </a:t>
            </a:r>
            <a:endParaRPr/>
          </a:p>
        </p:txBody>
      </p:sp>
      <p:pic>
        <p:nvPicPr>
          <p:cNvPr id="191" name="Google Shape;191;p32" descr="Complex maths formulae on a blackboard"/>
          <p:cNvPicPr preferRelativeResize="0">
            <a:picLocks noGrp="1"/>
          </p:cNvPicPr>
          <p:nvPr>
            <p:ph type="body" idx="1"/>
          </p:nvPr>
        </p:nvPicPr>
        <p:blipFill rotWithShape="1">
          <a:blip r:embed="rId3">
            <a:alphaModFix/>
          </a:blip>
          <a:srcRect r="53029"/>
          <a:stretch/>
        </p:blipFill>
        <p:spPr>
          <a:xfrm>
            <a:off x="328614" y="1263019"/>
            <a:ext cx="1987204" cy="3084187"/>
          </a:xfrm>
          <a:prstGeom prst="rect">
            <a:avLst/>
          </a:prstGeom>
          <a:noFill/>
          <a:ln>
            <a:noFill/>
          </a:ln>
        </p:spPr>
      </p:pic>
      <p:sp>
        <p:nvSpPr>
          <p:cNvPr id="192" name="Google Shape;192;p32"/>
          <p:cNvSpPr txBox="1">
            <a:spLocks noGrp="1"/>
          </p:cNvSpPr>
          <p:nvPr>
            <p:ph type="body" idx="2"/>
          </p:nvPr>
        </p:nvSpPr>
        <p:spPr>
          <a:xfrm>
            <a:off x="2435087" y="1047749"/>
            <a:ext cx="6384535" cy="35147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endParaRPr b="1" i="1"/>
          </a:p>
          <a:p>
            <a:pPr marL="0" lvl="0" indent="0" algn="l" rtl="0">
              <a:lnSpc>
                <a:spcPct val="100000"/>
              </a:lnSpc>
              <a:spcBef>
                <a:spcPts val="600"/>
              </a:spcBef>
              <a:spcAft>
                <a:spcPts val="0"/>
              </a:spcAft>
              <a:buNone/>
            </a:pPr>
            <a:endParaRPr b="1" i="1"/>
          </a:p>
          <a:p>
            <a:pPr marL="0" lvl="0" indent="0" algn="l" rtl="0">
              <a:lnSpc>
                <a:spcPct val="100000"/>
              </a:lnSpc>
              <a:spcBef>
                <a:spcPts val="600"/>
              </a:spcBef>
              <a:spcAft>
                <a:spcPts val="0"/>
              </a:spcAft>
              <a:buNone/>
            </a:pPr>
            <a:endParaRPr sz="2400" b="1" i="1"/>
          </a:p>
          <a:p>
            <a:pPr marL="0" lvl="0" indent="0" algn="l" rtl="0">
              <a:lnSpc>
                <a:spcPct val="100000"/>
              </a:lnSpc>
              <a:spcBef>
                <a:spcPts val="600"/>
              </a:spcBef>
              <a:spcAft>
                <a:spcPts val="0"/>
              </a:spcAft>
              <a:buNone/>
            </a:pPr>
            <a:r>
              <a:rPr lang="en-US" sz="2400" b="1" i="1"/>
              <a:t>The publicity of the “teacher shortage” + increase in teacher demoralization and outcry will make it impossible to ignore</a:t>
            </a:r>
            <a:endParaRPr/>
          </a:p>
          <a:p>
            <a:pPr marL="0" lvl="0" indent="0" algn="l" rtl="0">
              <a:lnSpc>
                <a:spcPct val="100000"/>
              </a:lnSpc>
              <a:spcBef>
                <a:spcPts val="600"/>
              </a:spcBef>
              <a:spcAft>
                <a:spcPts val="0"/>
              </a:spcAft>
              <a:buNone/>
            </a:pPr>
            <a:endParaRPr sz="2400"/>
          </a:p>
          <a:p>
            <a:pPr marL="0" lvl="2" indent="88900" algn="l" rtl="0">
              <a:lnSpc>
                <a:spcPct val="100000"/>
              </a:lnSpc>
              <a:spcBef>
                <a:spcPts val="600"/>
              </a:spcBef>
              <a:spcAft>
                <a:spcPts val="600"/>
              </a:spcAft>
              <a:buSzPts val="1400"/>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481012" y="525463"/>
            <a:ext cx="8181975" cy="796925"/>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None/>
            </a:pPr>
            <a:r>
              <a:rPr lang="en-US" sz="2000" b="0" i="0" u="none" strike="noStrike" cap="none" dirty="0">
                <a:solidFill>
                  <a:srgbClr val="000000"/>
                </a:solidFill>
                <a:latin typeface="Arial"/>
                <a:ea typeface="Arial"/>
                <a:cs typeface="Arial"/>
                <a:sym typeface="Arial"/>
              </a:rPr>
              <a:t>How we attract top talent, develop, and retain teachers begins with understanding what teachers say about those issues</a:t>
            </a:r>
            <a:r>
              <a:rPr lang="en-US" sz="1400" b="0" i="0" u="none" strike="noStrike" cap="none" dirty="0">
                <a:solidFill>
                  <a:srgbClr val="000000"/>
                </a:solidFill>
                <a:latin typeface="Arial"/>
                <a:ea typeface="Arial"/>
                <a:cs typeface="Arial"/>
                <a:sym typeface="Arial"/>
              </a:rPr>
              <a:t>.  </a:t>
            </a:r>
            <a:endParaRPr dirty="0"/>
          </a:p>
        </p:txBody>
      </p:sp>
      <p:pic>
        <p:nvPicPr>
          <p:cNvPr id="198" name="Google Shape;198;p33" descr="A person and a group of children&#10;&#10;Description automatically generated with low confidence"/>
          <p:cNvPicPr preferRelativeResize="0">
            <a:picLocks noGrp="1"/>
          </p:cNvPicPr>
          <p:nvPr>
            <p:ph type="body" idx="1"/>
          </p:nvPr>
        </p:nvPicPr>
        <p:blipFill rotWithShape="1">
          <a:blip r:embed="rId3">
            <a:alphaModFix/>
          </a:blip>
          <a:srcRect r="1" b="45563"/>
          <a:stretch/>
        </p:blipFill>
        <p:spPr>
          <a:xfrm>
            <a:off x="481011" y="1246188"/>
            <a:ext cx="8181975" cy="34766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body" idx="1"/>
          </p:nvPr>
        </p:nvSpPr>
        <p:spPr>
          <a:xfrm>
            <a:off x="2164576" y="2059963"/>
            <a:ext cx="4847582" cy="1023573"/>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880"/>
              </a:spcBef>
              <a:spcAft>
                <a:spcPts val="0"/>
              </a:spcAft>
              <a:buClr>
                <a:schemeClr val="lt1"/>
              </a:buClr>
              <a:buSzPts val="4400"/>
              <a:buFont typeface="Arial"/>
              <a:buNone/>
            </a:pPr>
            <a:r>
              <a:rPr lang="en-US" dirty="0"/>
              <a:t>So, What Brings Teachers to Independent  Schools?</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5"/>
          <p:cNvSpPr txBox="1">
            <a:spLocks noGrp="1"/>
          </p:cNvSpPr>
          <p:nvPr>
            <p:ph type="title"/>
          </p:nvPr>
        </p:nvSpPr>
        <p:spPr>
          <a:xfrm>
            <a:off x="421481" y="135731"/>
            <a:ext cx="8378364" cy="3911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dirty="0"/>
              <a:t>PAY ATTENTION</a:t>
            </a:r>
            <a:endParaRPr dirty="0"/>
          </a:p>
        </p:txBody>
      </p:sp>
      <p:graphicFrame>
        <p:nvGraphicFramePr>
          <p:cNvPr id="209" name="Google Shape;209;p35"/>
          <p:cNvGraphicFramePr/>
          <p:nvPr>
            <p:extLst>
              <p:ext uri="{D42A27DB-BD31-4B8C-83A1-F6EECF244321}">
                <p14:modId xmlns:p14="http://schemas.microsoft.com/office/powerpoint/2010/main" val="1254804691"/>
              </p:ext>
            </p:extLst>
          </p:nvPr>
        </p:nvGraphicFramePr>
        <p:xfrm>
          <a:off x="328613" y="577050"/>
          <a:ext cx="4230675" cy="4138550"/>
        </p:xfrm>
        <a:graphic>
          <a:graphicData uri="http://schemas.openxmlformats.org/drawingml/2006/table">
            <a:tbl>
              <a:tblPr>
                <a:noFill/>
              </a:tblPr>
              <a:tblGrid>
                <a:gridCol w="3309575">
                  <a:extLst>
                    <a:ext uri="{9D8B030D-6E8A-4147-A177-3AD203B41FA5}">
                      <a16:colId xmlns:a16="http://schemas.microsoft.com/office/drawing/2014/main" val="20000"/>
                    </a:ext>
                  </a:extLst>
                </a:gridCol>
                <a:gridCol w="921100">
                  <a:extLst>
                    <a:ext uri="{9D8B030D-6E8A-4147-A177-3AD203B41FA5}">
                      <a16:colId xmlns:a16="http://schemas.microsoft.com/office/drawing/2014/main" val="20001"/>
                    </a:ext>
                  </a:extLst>
                </a:gridCol>
              </a:tblGrid>
              <a:tr h="551150">
                <a:tc gridSpan="2">
                  <a:txBody>
                    <a:bodyPr/>
                    <a:lstStyle/>
                    <a:p>
                      <a:pPr marL="0" marR="0" lvl="0" indent="0" algn="l" rtl="0">
                        <a:lnSpc>
                          <a:spcPct val="100000"/>
                        </a:lnSpc>
                        <a:spcBef>
                          <a:spcPts val="0"/>
                        </a:spcBef>
                        <a:spcAft>
                          <a:spcPts val="0"/>
                        </a:spcAft>
                        <a:buNone/>
                      </a:pPr>
                      <a:r>
                        <a:rPr lang="en-US" sz="1600" b="1" u="none" strike="noStrike" cap="none" dirty="0">
                          <a:solidFill>
                            <a:srgbClr val="222222"/>
                          </a:solidFill>
                        </a:rPr>
                        <a:t>Why did you choose to teach in a private school instead of a public school? </a:t>
                      </a:r>
                      <a:endParaRPr sz="1600" b="1" i="0" u="none" strike="noStrike" cap="none" dirty="0">
                        <a:solidFill>
                          <a:srgbClr val="222222"/>
                        </a:solidFill>
                        <a:latin typeface="Arial"/>
                        <a:ea typeface="Arial"/>
                        <a:cs typeface="Arial"/>
                        <a:sym typeface="Arial"/>
                      </a:endParaRPr>
                    </a:p>
                  </a:txBody>
                  <a:tcPr marL="95250" marR="6350" marT="6350" marB="0" anchor="ctr"/>
                </a:tc>
                <a:tc hMerge="1">
                  <a:txBody>
                    <a:bodyPr/>
                    <a:lstStyle/>
                    <a:p>
                      <a:endParaRPr lang="en-US"/>
                    </a:p>
                  </a:txBody>
                  <a:tcPr/>
                </a:tc>
                <a:extLst>
                  <a:ext uri="{0D108BD9-81ED-4DB2-BD59-A6C34878D82A}">
                    <a16:rowId xmlns:a16="http://schemas.microsoft.com/office/drawing/2014/main" val="10000"/>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Mission of the school </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1829</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1"/>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Greater autonomy in the classroom</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900</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2"/>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Closer knit community</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787</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3"/>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Smaller class sizes</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750</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4"/>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Its what was available to me at the time</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530</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5"/>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Religious reasons</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410</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6"/>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The caliber of student</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323</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7"/>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Better behaved students </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273</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8"/>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I attended a private school</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271</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09"/>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Certification not required</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255</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10"/>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To avoid governmental bureaucracy</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253</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11"/>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Strong school leadership</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241</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12"/>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Proximity to my home</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229</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13"/>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Job security</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160</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14"/>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Fewer total students on my roster </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89</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15"/>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Physical safety</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89</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16"/>
                  </a:ext>
                </a:extLst>
              </a:tr>
              <a:tr h="199300">
                <a:tc>
                  <a:txBody>
                    <a:bodyPr/>
                    <a:lstStyle/>
                    <a:p>
                      <a:pPr marL="0" marR="0" lvl="0" indent="0" algn="l" rtl="0">
                        <a:lnSpc>
                          <a:spcPct val="100000"/>
                        </a:lnSpc>
                        <a:spcBef>
                          <a:spcPts val="0"/>
                        </a:spcBef>
                        <a:spcAft>
                          <a:spcPts val="0"/>
                        </a:spcAft>
                        <a:buNone/>
                      </a:pPr>
                      <a:r>
                        <a:rPr lang="en-US" sz="1100" b="0" u="none" strike="noStrike" cap="none">
                          <a:solidFill>
                            <a:srgbClr val="000000"/>
                          </a:solidFill>
                        </a:rPr>
                        <a:t>Resources provided</a:t>
                      </a:r>
                      <a:endParaRPr sz="1100" b="0" i="0" u="none" strike="noStrike" cap="none">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a:solidFill>
                            <a:srgbClr val="000000"/>
                          </a:solidFill>
                        </a:rPr>
                        <a:t>0</a:t>
                      </a:r>
                      <a:endParaRPr sz="1100" b="0" i="0" u="none" strike="noStrike" cap="none">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17"/>
                  </a:ext>
                </a:extLst>
              </a:tr>
              <a:tr h="199300">
                <a:tc>
                  <a:txBody>
                    <a:bodyPr/>
                    <a:lstStyle/>
                    <a:p>
                      <a:pPr marL="0" marR="0" lvl="0" indent="0" algn="l" rtl="0">
                        <a:lnSpc>
                          <a:spcPct val="100000"/>
                        </a:lnSpc>
                        <a:spcBef>
                          <a:spcPts val="0"/>
                        </a:spcBef>
                        <a:spcAft>
                          <a:spcPts val="0"/>
                        </a:spcAft>
                        <a:buNone/>
                      </a:pPr>
                      <a:r>
                        <a:rPr lang="en-US" sz="1100" b="0" u="none" strike="noStrike" cap="none" dirty="0">
                          <a:solidFill>
                            <a:srgbClr val="000000"/>
                          </a:solidFill>
                        </a:rPr>
                        <a:t>Opportunity for my child to attend</a:t>
                      </a:r>
                      <a:endParaRPr sz="1100" b="0" i="0" u="none" strike="noStrike" cap="none" dirty="0">
                        <a:solidFill>
                          <a:srgbClr val="000000"/>
                        </a:solidFill>
                        <a:latin typeface="Calibri"/>
                        <a:ea typeface="Calibri"/>
                        <a:cs typeface="Calibri"/>
                        <a:sym typeface="Calibri"/>
                      </a:endParaRPr>
                    </a:p>
                  </a:txBody>
                  <a:tcPr marL="6350" marR="6350" marT="6350" marB="0" anchor="b"/>
                </a:tc>
                <a:tc>
                  <a:txBody>
                    <a:bodyPr/>
                    <a:lstStyle/>
                    <a:p>
                      <a:pPr marL="0" marR="0" lvl="0" indent="0" algn="r" rtl="0">
                        <a:lnSpc>
                          <a:spcPct val="100000"/>
                        </a:lnSpc>
                        <a:spcBef>
                          <a:spcPts val="0"/>
                        </a:spcBef>
                        <a:spcAft>
                          <a:spcPts val="0"/>
                        </a:spcAft>
                        <a:buNone/>
                      </a:pPr>
                      <a:r>
                        <a:rPr lang="en-US" sz="1100" b="0" u="none" strike="noStrike" cap="none" dirty="0">
                          <a:solidFill>
                            <a:srgbClr val="000000"/>
                          </a:solidFill>
                        </a:rPr>
                        <a:t>0</a:t>
                      </a:r>
                      <a:endParaRPr sz="1100" b="0" i="0" u="none" strike="noStrike" cap="none" dirty="0">
                        <a:solidFill>
                          <a:srgbClr val="000000"/>
                        </a:solidFill>
                        <a:latin typeface="Calibri"/>
                        <a:ea typeface="Calibri"/>
                        <a:cs typeface="Calibri"/>
                        <a:sym typeface="Calibri"/>
                      </a:endParaRPr>
                    </a:p>
                  </a:txBody>
                  <a:tcPr marL="6350" marR="6350" marT="6350" marB="0" anchor="b"/>
                </a:tc>
                <a:extLst>
                  <a:ext uri="{0D108BD9-81ED-4DB2-BD59-A6C34878D82A}">
                    <a16:rowId xmlns:a16="http://schemas.microsoft.com/office/drawing/2014/main" val="10018"/>
                  </a:ext>
                </a:extLst>
              </a:tr>
            </a:tbl>
          </a:graphicData>
        </a:graphic>
      </p:graphicFrame>
      <p:sp>
        <p:nvSpPr>
          <p:cNvPr id="210" name="Google Shape;210;p35"/>
          <p:cNvSpPr txBox="1"/>
          <p:nvPr/>
        </p:nvSpPr>
        <p:spPr>
          <a:xfrm>
            <a:off x="4696288" y="526852"/>
            <a:ext cx="4277532" cy="483209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1" i="0" u="none" strike="noStrike" cap="none" dirty="0">
                <a:solidFill>
                  <a:srgbClr val="000000"/>
                </a:solidFill>
                <a:latin typeface="Arial"/>
                <a:ea typeface="Arial"/>
                <a:cs typeface="Arial"/>
                <a:sym typeface="Arial"/>
              </a:rPr>
              <a:t>The Mission of the School was cited 2x more frequently than the next most important reason: Autonomy in the classroom. </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1 in 5 teachers noted they chose a private school because it was available to them at the time, suggesting they are not necessarily “committed” to private schools. </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Another 10% choose it because of “ease” factors like no certification and proximity to home. No one put “summers/holidays off” in open ended section either. </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 “caliber” and “behavior” of students, if combined, would be the 5</a:t>
            </a:r>
            <a:r>
              <a:rPr lang="en-US" sz="1400" b="0" i="0" u="none" strike="noStrike" cap="none" baseline="30000" dirty="0">
                <a:solidFill>
                  <a:srgbClr val="000000"/>
                </a:solidFill>
                <a:latin typeface="Arial"/>
                <a:ea typeface="Arial"/>
                <a:cs typeface="Arial"/>
                <a:sym typeface="Arial"/>
              </a:rPr>
              <a:t>th</a:t>
            </a:r>
            <a:r>
              <a:rPr lang="en-US" sz="1400" b="0" i="0" u="none" strike="noStrike" cap="none" dirty="0">
                <a:solidFill>
                  <a:srgbClr val="000000"/>
                </a:solidFill>
                <a:latin typeface="Arial"/>
                <a:ea typeface="Arial"/>
                <a:cs typeface="Arial"/>
                <a:sym typeface="Arial"/>
              </a:rPr>
              <a:t> most important reason.  </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~10% of teachers cited “I attended a private school” as a factor.  </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body" idx="1"/>
          </p:nvPr>
        </p:nvSpPr>
        <p:spPr>
          <a:xfrm>
            <a:off x="2164576" y="2059963"/>
            <a:ext cx="4847582" cy="1023573"/>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880"/>
              </a:spcBef>
              <a:spcAft>
                <a:spcPts val="0"/>
              </a:spcAft>
              <a:buClr>
                <a:schemeClr val="lt1"/>
              </a:buClr>
              <a:buSzPts val="4400"/>
              <a:buFont typeface="Arial"/>
              <a:buNone/>
            </a:pPr>
            <a:r>
              <a:rPr lang="en-US" dirty="0"/>
              <a:t>What Increases Chances They Stay and Recommend it to Others?</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2"/>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sz="1800" b="1" i="0" u="none" strike="noStrike" dirty="0">
                <a:solidFill>
                  <a:srgbClr val="222222"/>
                </a:solidFill>
                <a:latin typeface="Arial"/>
                <a:ea typeface="Arial"/>
                <a:cs typeface="Arial"/>
                <a:sym typeface="Arial"/>
              </a:rPr>
              <a:t>What 3 things could the school do to increase the chances you would teach here for the foreseeable future?</a:t>
            </a:r>
            <a:endParaRPr dirty="0"/>
          </a:p>
        </p:txBody>
      </p:sp>
      <p:sp>
        <p:nvSpPr>
          <p:cNvPr id="283" name="Google Shape;283;p42"/>
          <p:cNvSpPr txBox="1">
            <a:spLocks noGrp="1"/>
          </p:cNvSpPr>
          <p:nvPr>
            <p:ph type="body" idx="1"/>
          </p:nvPr>
        </p:nvSpPr>
        <p:spPr>
          <a:xfrm>
            <a:off x="328348" y="1048215"/>
            <a:ext cx="8481115" cy="351464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00"/>
              </a:spcBef>
              <a:spcAft>
                <a:spcPts val="0"/>
              </a:spcAft>
              <a:buClr>
                <a:schemeClr val="dk1"/>
              </a:buClr>
              <a:buSzPts val="2000"/>
              <a:buFont typeface="Arial"/>
              <a:buNone/>
            </a:pPr>
            <a:endParaRPr/>
          </a:p>
        </p:txBody>
      </p:sp>
      <p:graphicFrame>
        <p:nvGraphicFramePr>
          <p:cNvPr id="284" name="Google Shape;284;p42"/>
          <p:cNvGraphicFramePr/>
          <p:nvPr>
            <p:extLst>
              <p:ext uri="{D42A27DB-BD31-4B8C-83A1-F6EECF244321}">
                <p14:modId xmlns:p14="http://schemas.microsoft.com/office/powerpoint/2010/main" val="4002280395"/>
              </p:ext>
            </p:extLst>
          </p:nvPr>
        </p:nvGraphicFramePr>
        <p:xfrm>
          <a:off x="328340" y="1121569"/>
          <a:ext cx="8481150" cy="1804904"/>
        </p:xfrm>
        <a:graphic>
          <a:graphicData uri="http://schemas.openxmlformats.org/drawingml/2006/table">
            <a:tbl>
              <a:tblPr firstRow="1" bandRow="1">
                <a:noFill/>
              </a:tblPr>
              <a:tblGrid>
                <a:gridCol w="1173450">
                  <a:extLst>
                    <a:ext uri="{9D8B030D-6E8A-4147-A177-3AD203B41FA5}">
                      <a16:colId xmlns:a16="http://schemas.microsoft.com/office/drawing/2014/main" val="20000"/>
                    </a:ext>
                  </a:extLst>
                </a:gridCol>
                <a:gridCol w="600200">
                  <a:extLst>
                    <a:ext uri="{9D8B030D-6E8A-4147-A177-3AD203B41FA5}">
                      <a16:colId xmlns:a16="http://schemas.microsoft.com/office/drawing/2014/main" val="20001"/>
                    </a:ext>
                  </a:extLst>
                </a:gridCol>
                <a:gridCol w="573050">
                  <a:extLst>
                    <a:ext uri="{9D8B030D-6E8A-4147-A177-3AD203B41FA5}">
                      <a16:colId xmlns:a16="http://schemas.microsoft.com/office/drawing/2014/main" val="20002"/>
                    </a:ext>
                  </a:extLst>
                </a:gridCol>
                <a:gridCol w="509175">
                  <a:extLst>
                    <a:ext uri="{9D8B030D-6E8A-4147-A177-3AD203B41FA5}">
                      <a16:colId xmlns:a16="http://schemas.microsoft.com/office/drawing/2014/main" val="20003"/>
                    </a:ext>
                  </a:extLst>
                </a:gridCol>
                <a:gridCol w="592200">
                  <a:extLst>
                    <a:ext uri="{9D8B030D-6E8A-4147-A177-3AD203B41FA5}">
                      <a16:colId xmlns:a16="http://schemas.microsoft.com/office/drawing/2014/main" val="20004"/>
                    </a:ext>
                  </a:extLst>
                </a:gridCol>
                <a:gridCol w="600200">
                  <a:extLst>
                    <a:ext uri="{9D8B030D-6E8A-4147-A177-3AD203B41FA5}">
                      <a16:colId xmlns:a16="http://schemas.microsoft.com/office/drawing/2014/main" val="20005"/>
                    </a:ext>
                  </a:extLst>
                </a:gridCol>
                <a:gridCol w="692800">
                  <a:extLst>
                    <a:ext uri="{9D8B030D-6E8A-4147-A177-3AD203B41FA5}">
                      <a16:colId xmlns:a16="http://schemas.microsoft.com/office/drawing/2014/main" val="20006"/>
                    </a:ext>
                  </a:extLst>
                </a:gridCol>
                <a:gridCol w="750300">
                  <a:extLst>
                    <a:ext uri="{9D8B030D-6E8A-4147-A177-3AD203B41FA5}">
                      <a16:colId xmlns:a16="http://schemas.microsoft.com/office/drawing/2014/main" val="20007"/>
                    </a:ext>
                  </a:extLst>
                </a:gridCol>
                <a:gridCol w="536325">
                  <a:extLst>
                    <a:ext uri="{9D8B030D-6E8A-4147-A177-3AD203B41FA5}">
                      <a16:colId xmlns:a16="http://schemas.microsoft.com/office/drawing/2014/main" val="20008"/>
                    </a:ext>
                  </a:extLst>
                </a:gridCol>
                <a:gridCol w="664050">
                  <a:extLst>
                    <a:ext uri="{9D8B030D-6E8A-4147-A177-3AD203B41FA5}">
                      <a16:colId xmlns:a16="http://schemas.microsoft.com/office/drawing/2014/main" val="20009"/>
                    </a:ext>
                  </a:extLst>
                </a:gridCol>
                <a:gridCol w="673650">
                  <a:extLst>
                    <a:ext uri="{9D8B030D-6E8A-4147-A177-3AD203B41FA5}">
                      <a16:colId xmlns:a16="http://schemas.microsoft.com/office/drawing/2014/main" val="20010"/>
                    </a:ext>
                  </a:extLst>
                </a:gridCol>
                <a:gridCol w="557075">
                  <a:extLst>
                    <a:ext uri="{9D8B030D-6E8A-4147-A177-3AD203B41FA5}">
                      <a16:colId xmlns:a16="http://schemas.microsoft.com/office/drawing/2014/main" val="20011"/>
                    </a:ext>
                  </a:extLst>
                </a:gridCol>
                <a:gridCol w="558675">
                  <a:extLst>
                    <a:ext uri="{9D8B030D-6E8A-4147-A177-3AD203B41FA5}">
                      <a16:colId xmlns:a16="http://schemas.microsoft.com/office/drawing/2014/main" val="20012"/>
                    </a:ext>
                  </a:extLst>
                </a:gridCol>
              </a:tblGrid>
              <a:tr h="818734">
                <a:tc>
                  <a:txBody>
                    <a:bodyPr/>
                    <a:lstStyle/>
                    <a:p>
                      <a:pPr marL="0" marR="0" lvl="0" indent="0" algn="l" rtl="0">
                        <a:lnSpc>
                          <a:spcPct val="100000"/>
                        </a:lnSpc>
                        <a:spcBef>
                          <a:spcPts val="0"/>
                        </a:spcBef>
                        <a:spcAft>
                          <a:spcPts val="0"/>
                        </a:spcAft>
                        <a:buNone/>
                      </a:pPr>
                      <a:r>
                        <a:rPr lang="en-US" sz="1000" u="none" strike="noStrike" cap="none"/>
                        <a:t>How likely is it that you will stay at this school for the foreseeable future?</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Increase my pay</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dirty="0"/>
                        <a:t>Improve faculty morale</a:t>
                      </a:r>
                      <a:endParaRPr sz="1000" b="0" i="0" u="none" strike="noStrike" cap="none" dirty="0">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Allow for more flexible hours</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Reduce my teaching load</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Support PD with time and money</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Change leadership</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Contribute more to my retirement</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Offer more benefit options</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Provide more autonomy</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Provide multi-year contracts</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Make benefits more flexible</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Offer free daycare</a:t>
                      </a:r>
                      <a:endParaRPr sz="1000" b="0" i="0" u="none" strike="noStrike" cap="none">
                        <a:solidFill>
                          <a:srgbClr val="000000"/>
                        </a:solidFill>
                        <a:latin typeface="Calibri"/>
                        <a:ea typeface="Calibri"/>
                        <a:cs typeface="Calibri"/>
                        <a:sym typeface="Calibri"/>
                      </a:endParaRPr>
                    </a:p>
                  </a:txBody>
                  <a:tcPr marL="4525" marR="4525" marT="4525" marB="0" anchor="b"/>
                </a:tc>
                <a:extLst>
                  <a:ext uri="{0D108BD9-81ED-4DB2-BD59-A6C34878D82A}">
                    <a16:rowId xmlns:a16="http://schemas.microsoft.com/office/drawing/2014/main" val="10000"/>
                  </a:ext>
                </a:extLst>
              </a:tr>
              <a:tr h="197234">
                <a:tc>
                  <a:txBody>
                    <a:bodyPr/>
                    <a:lstStyle/>
                    <a:p>
                      <a:pPr marL="0" marR="0" lvl="0" indent="0" algn="l" rtl="0">
                        <a:lnSpc>
                          <a:spcPct val="100000"/>
                        </a:lnSpc>
                        <a:spcBef>
                          <a:spcPts val="0"/>
                        </a:spcBef>
                        <a:spcAft>
                          <a:spcPts val="0"/>
                        </a:spcAft>
                        <a:buNone/>
                      </a:pPr>
                      <a:r>
                        <a:rPr lang="en-US" sz="1000" u="none" strike="noStrike" cap="none"/>
                        <a:t>Extremely unlikely</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45</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40</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14</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15</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40</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9</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8</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18</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9</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10</a:t>
                      </a:r>
                      <a:endParaRPr sz="1000" b="0" i="0" u="none" strike="noStrike" cap="none">
                        <a:solidFill>
                          <a:srgbClr val="000000"/>
                        </a:solidFill>
                        <a:latin typeface="Calibri"/>
                        <a:ea typeface="Calibri"/>
                        <a:cs typeface="Calibri"/>
                        <a:sym typeface="Calibri"/>
                      </a:endParaRPr>
                    </a:p>
                  </a:txBody>
                  <a:tcPr marL="4525" marR="4525" marT="4525" marB="0" anchor="b"/>
                </a:tc>
                <a:extLst>
                  <a:ext uri="{0D108BD9-81ED-4DB2-BD59-A6C34878D82A}">
                    <a16:rowId xmlns:a16="http://schemas.microsoft.com/office/drawing/2014/main" val="10001"/>
                  </a:ext>
                </a:extLst>
              </a:tr>
              <a:tr h="197234">
                <a:tc>
                  <a:txBody>
                    <a:bodyPr/>
                    <a:lstStyle/>
                    <a:p>
                      <a:pPr marL="0" marR="0" lvl="0" indent="0" algn="l" rtl="0">
                        <a:lnSpc>
                          <a:spcPct val="100000"/>
                        </a:lnSpc>
                        <a:spcBef>
                          <a:spcPts val="0"/>
                        </a:spcBef>
                        <a:spcAft>
                          <a:spcPts val="0"/>
                        </a:spcAft>
                        <a:buNone/>
                      </a:pPr>
                      <a:r>
                        <a:rPr lang="en-US" sz="1000" u="none" strike="noStrike" cap="none"/>
                        <a:t>Unlikely</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67</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64</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31</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37</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19</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46</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17</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7</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18</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8</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7</a:t>
                      </a:r>
                      <a:endParaRPr sz="1000" b="0" i="0" u="none" strike="noStrike" cap="none">
                        <a:solidFill>
                          <a:srgbClr val="000000"/>
                        </a:solidFill>
                        <a:latin typeface="Calibri"/>
                        <a:ea typeface="Calibri"/>
                        <a:cs typeface="Calibri"/>
                        <a:sym typeface="Calibri"/>
                      </a:endParaRPr>
                    </a:p>
                  </a:txBody>
                  <a:tcPr marL="4525" marR="4525" marT="4525" marB="0" anchor="b"/>
                </a:tc>
                <a:extLst>
                  <a:ext uri="{0D108BD9-81ED-4DB2-BD59-A6C34878D82A}">
                    <a16:rowId xmlns:a16="http://schemas.microsoft.com/office/drawing/2014/main" val="10002"/>
                  </a:ext>
                </a:extLst>
              </a:tr>
              <a:tr h="197234">
                <a:tc>
                  <a:txBody>
                    <a:bodyPr/>
                    <a:lstStyle/>
                    <a:p>
                      <a:pPr marL="0" marR="0" lvl="0" indent="0" algn="l" rtl="0">
                        <a:lnSpc>
                          <a:spcPct val="100000"/>
                        </a:lnSpc>
                        <a:spcBef>
                          <a:spcPts val="0"/>
                        </a:spcBef>
                        <a:spcAft>
                          <a:spcPts val="0"/>
                        </a:spcAft>
                        <a:buNone/>
                      </a:pPr>
                      <a:r>
                        <a:rPr lang="en-US" sz="1000" u="none" strike="noStrike" cap="none"/>
                        <a:t>50/50 likelihood</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327</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237</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126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112</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93</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140</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76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54</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53</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25</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32</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29</a:t>
                      </a:r>
                      <a:endParaRPr sz="1000" b="0" i="0" u="none" strike="noStrike" cap="none">
                        <a:solidFill>
                          <a:srgbClr val="000000"/>
                        </a:solidFill>
                        <a:latin typeface="Calibri"/>
                        <a:ea typeface="Calibri"/>
                        <a:cs typeface="Calibri"/>
                        <a:sym typeface="Calibri"/>
                      </a:endParaRPr>
                    </a:p>
                  </a:txBody>
                  <a:tcPr marL="4525" marR="4525" marT="4525" marB="0" anchor="b"/>
                </a:tc>
                <a:extLst>
                  <a:ext uri="{0D108BD9-81ED-4DB2-BD59-A6C34878D82A}">
                    <a16:rowId xmlns:a16="http://schemas.microsoft.com/office/drawing/2014/main" val="10003"/>
                  </a:ext>
                </a:extLst>
              </a:tr>
              <a:tr h="197234">
                <a:tc>
                  <a:txBody>
                    <a:bodyPr/>
                    <a:lstStyle/>
                    <a:p>
                      <a:pPr marL="0" marR="0" lvl="0" indent="0" algn="l" rtl="0">
                        <a:lnSpc>
                          <a:spcPct val="100000"/>
                        </a:lnSpc>
                        <a:spcBef>
                          <a:spcPts val="0"/>
                        </a:spcBef>
                        <a:spcAft>
                          <a:spcPts val="0"/>
                        </a:spcAft>
                        <a:buNone/>
                      </a:pPr>
                      <a:r>
                        <a:rPr lang="en-US" sz="1000" u="none" strike="noStrike" cap="none"/>
                        <a:t>Likely</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575</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331</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highlight>
                            <a:srgbClr val="FFFF00"/>
                          </a:highlight>
                        </a:rPr>
                        <a:t>213</a:t>
                      </a:r>
                      <a:endParaRPr sz="1000" b="0" i="0" u="none" strike="noStrike" cap="none">
                        <a:solidFill>
                          <a:srgbClr val="000000"/>
                        </a:solidFill>
                        <a:highlight>
                          <a:srgbClr val="FFFF00"/>
                        </a:highlight>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169</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185</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140</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207</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107</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65</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86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50</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49</a:t>
                      </a:r>
                      <a:endParaRPr sz="1000" b="0" i="0" u="none" strike="noStrike" cap="none">
                        <a:solidFill>
                          <a:srgbClr val="000000"/>
                        </a:solidFill>
                        <a:latin typeface="Calibri"/>
                        <a:ea typeface="Calibri"/>
                        <a:cs typeface="Calibri"/>
                        <a:sym typeface="Calibri"/>
                      </a:endParaRPr>
                    </a:p>
                  </a:txBody>
                  <a:tcPr marL="4525" marR="4525" marT="4525" marB="0" anchor="b"/>
                </a:tc>
                <a:extLst>
                  <a:ext uri="{0D108BD9-81ED-4DB2-BD59-A6C34878D82A}">
                    <a16:rowId xmlns:a16="http://schemas.microsoft.com/office/drawing/2014/main" val="10004"/>
                  </a:ext>
                </a:extLst>
              </a:tr>
              <a:tr h="197234">
                <a:tc>
                  <a:txBody>
                    <a:bodyPr/>
                    <a:lstStyle/>
                    <a:p>
                      <a:pPr marL="0" marR="0" lvl="0" indent="0" algn="l" rtl="0">
                        <a:lnSpc>
                          <a:spcPct val="100000"/>
                        </a:lnSpc>
                        <a:spcBef>
                          <a:spcPts val="0"/>
                        </a:spcBef>
                        <a:spcAft>
                          <a:spcPts val="0"/>
                        </a:spcAft>
                        <a:buNone/>
                      </a:pPr>
                      <a:r>
                        <a:rPr lang="en-US" sz="1000" u="none" strike="noStrike" cap="none"/>
                        <a:t>Grand Total</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1014</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672</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384</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334</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312</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366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309</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176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154</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126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a:t>96</a:t>
                      </a:r>
                      <a:endParaRPr sz="1000" b="0" i="0" u="none" strike="noStrike" cap="none">
                        <a:solidFill>
                          <a:srgbClr val="000000"/>
                        </a:solidFill>
                        <a:latin typeface="Calibri"/>
                        <a:ea typeface="Calibri"/>
                        <a:cs typeface="Calibri"/>
                        <a:sym typeface="Calibri"/>
                      </a:endParaRPr>
                    </a:p>
                  </a:txBody>
                  <a:tcPr marL="4525" marR="4525" marT="4525" marB="0" anchor="b"/>
                </a:tc>
                <a:tc>
                  <a:txBody>
                    <a:bodyPr/>
                    <a:lstStyle/>
                    <a:p>
                      <a:pPr marL="0" marR="0" lvl="0" indent="0" algn="ctr" rtl="0">
                        <a:lnSpc>
                          <a:spcPct val="100000"/>
                        </a:lnSpc>
                        <a:spcBef>
                          <a:spcPts val="0"/>
                        </a:spcBef>
                        <a:spcAft>
                          <a:spcPts val="0"/>
                        </a:spcAft>
                        <a:buNone/>
                      </a:pPr>
                      <a:r>
                        <a:rPr lang="en-US" sz="1000" u="none" strike="noStrike" cap="none" dirty="0"/>
                        <a:t>95</a:t>
                      </a:r>
                      <a:endParaRPr sz="1000" b="0" i="0" u="none" strike="noStrike" cap="none" dirty="0">
                        <a:solidFill>
                          <a:srgbClr val="000000"/>
                        </a:solidFill>
                        <a:latin typeface="Calibri"/>
                        <a:ea typeface="Calibri"/>
                        <a:cs typeface="Calibri"/>
                        <a:sym typeface="Calibri"/>
                      </a:endParaRPr>
                    </a:p>
                  </a:txBody>
                  <a:tcPr marL="4525" marR="4525" marT="4525" marB="0" anchor="b"/>
                </a:tc>
                <a:extLst>
                  <a:ext uri="{0D108BD9-81ED-4DB2-BD59-A6C34878D82A}">
                    <a16:rowId xmlns:a16="http://schemas.microsoft.com/office/drawing/2014/main" val="10005"/>
                  </a:ext>
                </a:extLst>
              </a:tr>
            </a:tbl>
          </a:graphicData>
        </a:graphic>
      </p:graphicFrame>
      <p:sp>
        <p:nvSpPr>
          <p:cNvPr id="285" name="Google Shape;285;p42"/>
          <p:cNvSpPr txBox="1"/>
          <p:nvPr/>
        </p:nvSpPr>
        <p:spPr>
          <a:xfrm>
            <a:off x="791190" y="3107410"/>
            <a:ext cx="7555423" cy="138499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37% of respondents included “increase my pay” as a top three thing schools could do. Overall, the top thing they want.  Faculty morale is #2</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However, regardless of how likely it is that they will stay, it doesn’t shift anything.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The aspect that seems to shift dramatically is leadership.  For those with a 50/50 or less chance of staying, leadership is the #3 issue.  It’s #7 for those likely to stay.   </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pSp>
        <p:nvGrpSpPr>
          <p:cNvPr id="300" name="Google Shape;300;p44"/>
          <p:cNvGrpSpPr/>
          <p:nvPr/>
        </p:nvGrpSpPr>
        <p:grpSpPr>
          <a:xfrm>
            <a:off x="8477" y="2055174"/>
            <a:ext cx="9127043" cy="1145232"/>
            <a:chOff x="8477" y="2055174"/>
            <a:chExt cx="9127043" cy="1145232"/>
          </a:xfrm>
        </p:grpSpPr>
        <p:sp>
          <p:nvSpPr>
            <p:cNvPr id="301" name="Google Shape;301;p44"/>
            <p:cNvSpPr/>
            <p:nvPr/>
          </p:nvSpPr>
          <p:spPr>
            <a:xfrm>
              <a:off x="8477" y="2055174"/>
              <a:ext cx="1145232" cy="1145232"/>
            </a:xfrm>
            <a:prstGeom prst="ellipse">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4"/>
            <p:cNvSpPr txBox="1"/>
            <p:nvPr/>
          </p:nvSpPr>
          <p:spPr>
            <a:xfrm>
              <a:off x="176192" y="2222889"/>
              <a:ext cx="809802" cy="80980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Likely To Remain</a:t>
              </a:r>
              <a:endParaRPr/>
            </a:p>
          </p:txBody>
        </p:sp>
        <p:sp>
          <p:nvSpPr>
            <p:cNvPr id="303" name="Google Shape;303;p44"/>
            <p:cNvSpPr/>
            <p:nvPr/>
          </p:nvSpPr>
          <p:spPr>
            <a:xfrm>
              <a:off x="1246703" y="2295673"/>
              <a:ext cx="664234" cy="664234"/>
            </a:xfrm>
            <a:prstGeom prst="mathEqual">
              <a:avLst>
                <a:gd name="adj1" fmla="val 23520"/>
                <a:gd name="adj2" fmla="val 11760"/>
              </a:avLst>
            </a:prstGeom>
            <a:solidFill>
              <a:srgbClr val="BF5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4"/>
            <p:cNvSpPr txBox="1"/>
            <p:nvPr/>
          </p:nvSpPr>
          <p:spPr>
            <a:xfrm>
              <a:off x="1334747" y="2432505"/>
              <a:ext cx="488146" cy="3905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5" name="Google Shape;305;p44"/>
            <p:cNvSpPr/>
            <p:nvPr/>
          </p:nvSpPr>
          <p:spPr>
            <a:xfrm>
              <a:off x="2003930" y="2055174"/>
              <a:ext cx="1145232" cy="1145232"/>
            </a:xfrm>
            <a:prstGeom prst="ellipse">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4"/>
            <p:cNvSpPr txBox="1"/>
            <p:nvPr/>
          </p:nvSpPr>
          <p:spPr>
            <a:xfrm>
              <a:off x="2171645" y="2222889"/>
              <a:ext cx="809802" cy="80980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Valued by Admin</a:t>
              </a:r>
              <a:endParaRPr/>
            </a:p>
          </p:txBody>
        </p:sp>
        <p:sp>
          <p:nvSpPr>
            <p:cNvPr id="307" name="Google Shape;307;p44"/>
            <p:cNvSpPr/>
            <p:nvPr/>
          </p:nvSpPr>
          <p:spPr>
            <a:xfrm>
              <a:off x="3242155" y="2295673"/>
              <a:ext cx="664234" cy="664234"/>
            </a:xfrm>
            <a:prstGeom prst="mathPlus">
              <a:avLst>
                <a:gd name="adj1" fmla="val 2352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4"/>
            <p:cNvSpPr txBox="1"/>
            <p:nvPr/>
          </p:nvSpPr>
          <p:spPr>
            <a:xfrm>
              <a:off x="3330199" y="2549676"/>
              <a:ext cx="488146" cy="15622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09" name="Google Shape;309;p44"/>
            <p:cNvSpPr/>
            <p:nvPr/>
          </p:nvSpPr>
          <p:spPr>
            <a:xfrm>
              <a:off x="3999383" y="2055174"/>
              <a:ext cx="1145232" cy="1145232"/>
            </a:xfrm>
            <a:prstGeom prst="ellipse">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4"/>
            <p:cNvSpPr txBox="1"/>
            <p:nvPr/>
          </p:nvSpPr>
          <p:spPr>
            <a:xfrm>
              <a:off x="4167098" y="2222889"/>
              <a:ext cx="809802" cy="80980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Fair Comp</a:t>
              </a:r>
              <a:endParaRPr/>
            </a:p>
          </p:txBody>
        </p:sp>
        <p:sp>
          <p:nvSpPr>
            <p:cNvPr id="311" name="Google Shape;311;p44"/>
            <p:cNvSpPr/>
            <p:nvPr/>
          </p:nvSpPr>
          <p:spPr>
            <a:xfrm>
              <a:off x="5237608" y="2295673"/>
              <a:ext cx="664234" cy="664234"/>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4"/>
            <p:cNvSpPr txBox="1"/>
            <p:nvPr/>
          </p:nvSpPr>
          <p:spPr>
            <a:xfrm>
              <a:off x="5325652" y="2549676"/>
              <a:ext cx="488146" cy="15622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13" name="Google Shape;313;p44"/>
            <p:cNvSpPr/>
            <p:nvPr/>
          </p:nvSpPr>
          <p:spPr>
            <a:xfrm>
              <a:off x="5994836" y="2055174"/>
              <a:ext cx="1145232" cy="1145232"/>
            </a:xfrm>
            <a:prstGeom prst="ellipse">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4"/>
            <p:cNvSpPr txBox="1"/>
            <p:nvPr/>
          </p:nvSpPr>
          <p:spPr>
            <a:xfrm>
              <a:off x="6162551" y="2222889"/>
              <a:ext cx="809802" cy="80980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Richly Rewarded</a:t>
              </a:r>
              <a:endParaRPr/>
            </a:p>
          </p:txBody>
        </p:sp>
        <p:sp>
          <p:nvSpPr>
            <p:cNvPr id="315" name="Google Shape;315;p44"/>
            <p:cNvSpPr/>
            <p:nvPr/>
          </p:nvSpPr>
          <p:spPr>
            <a:xfrm>
              <a:off x="7233061" y="2295673"/>
              <a:ext cx="664234" cy="664234"/>
            </a:xfrm>
            <a:prstGeom prst="mathPlus">
              <a:avLst>
                <a:gd name="adj1" fmla="val 23520"/>
              </a:avLst>
            </a:prstGeom>
            <a:solidFill>
              <a:srgbClr val="49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4"/>
            <p:cNvSpPr txBox="1"/>
            <p:nvPr/>
          </p:nvSpPr>
          <p:spPr>
            <a:xfrm>
              <a:off x="7321105" y="2549676"/>
              <a:ext cx="488146" cy="15622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17" name="Google Shape;317;p44"/>
            <p:cNvSpPr/>
            <p:nvPr/>
          </p:nvSpPr>
          <p:spPr>
            <a:xfrm>
              <a:off x="7990288" y="2055174"/>
              <a:ext cx="1145232" cy="1145232"/>
            </a:xfrm>
            <a:prstGeom prst="ellipse">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4"/>
            <p:cNvSpPr txBox="1"/>
            <p:nvPr/>
          </p:nvSpPr>
          <p:spPr>
            <a:xfrm>
              <a:off x="8158003" y="2222889"/>
              <a:ext cx="809802" cy="809802"/>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Respect from Parents</a:t>
              </a:r>
              <a:endParaRPr/>
            </a:p>
          </p:txBody>
        </p:sp>
      </p:grpSp>
      <p:sp>
        <p:nvSpPr>
          <p:cNvPr id="319" name="Google Shape;319;p44"/>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sz="2400"/>
              <a:t>2021-22 ISM Research – 2753 Private School Teachers </a:t>
            </a:r>
            <a:endParaRPr/>
          </a:p>
        </p:txBody>
      </p:sp>
      <p:sp>
        <p:nvSpPr>
          <p:cNvPr id="320" name="Google Shape;320;p44"/>
          <p:cNvSpPr txBox="1">
            <a:spLocks noGrp="1"/>
          </p:cNvSpPr>
          <p:nvPr>
            <p:ph type="body" idx="1"/>
          </p:nvPr>
        </p:nvSpPr>
        <p:spPr>
          <a:xfrm>
            <a:off x="328348" y="1048215"/>
            <a:ext cx="8481115" cy="351464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00"/>
              </a:spcBef>
              <a:spcAft>
                <a:spcPts val="0"/>
              </a:spcAft>
              <a:buClr>
                <a:schemeClr val="dk1"/>
              </a:buClr>
              <a:buSzPts val="2000"/>
              <a:buFont typeface="Arial"/>
              <a:buNone/>
            </a:pPr>
            <a:r>
              <a:rPr lang="en-US"/>
              <a:t>MR=.29, p&lt;0.001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6CED8-F120-DCD7-716E-9B2B22012642}"/>
              </a:ext>
            </a:extLst>
          </p:cNvPr>
          <p:cNvSpPr>
            <a:spLocks noGrp="1"/>
          </p:cNvSpPr>
          <p:nvPr>
            <p:ph type="ctrTitle"/>
          </p:nvPr>
        </p:nvSpPr>
        <p:spPr>
          <a:xfrm>
            <a:off x="828675" y="1719071"/>
            <a:ext cx="4300538" cy="1664768"/>
          </a:xfrm>
        </p:spPr>
        <p:txBody>
          <a:bodyPr anchor="ctr">
            <a:normAutofit/>
          </a:bodyPr>
          <a:lstStyle/>
          <a:p>
            <a:pPr algn="ctr"/>
            <a:r>
              <a:rPr lang="en-US" dirty="0"/>
              <a:t>A Special Treat</a:t>
            </a:r>
            <a:br>
              <a:rPr lang="en-US" dirty="0"/>
            </a:br>
            <a:r>
              <a:rPr lang="en-US" i="1" dirty="0" err="1"/>
              <a:t>Braemer</a:t>
            </a:r>
            <a:r>
              <a:rPr lang="en-US" dirty="0"/>
              <a:t> </a:t>
            </a:r>
          </a:p>
        </p:txBody>
      </p:sp>
      <p:sp>
        <p:nvSpPr>
          <p:cNvPr id="10" name="Subtitle 2">
            <a:extLst>
              <a:ext uri="{FF2B5EF4-FFF2-40B4-BE49-F238E27FC236}">
                <a16:creationId xmlns:a16="http://schemas.microsoft.com/office/drawing/2014/main" id="{16E9BE30-6A0B-2A29-0C18-DC218B6AFDC4}"/>
              </a:ext>
            </a:extLst>
          </p:cNvPr>
          <p:cNvSpPr>
            <a:spLocks noGrp="1"/>
          </p:cNvSpPr>
          <p:nvPr>
            <p:ph type="subTitle" idx="1"/>
          </p:nvPr>
        </p:nvSpPr>
        <p:spPr>
          <a:xfrm>
            <a:off x="828675" y="3383838"/>
            <a:ext cx="4300538" cy="716674"/>
          </a:xfrm>
        </p:spPr>
        <p:txBody>
          <a:bodyPr>
            <a:normAutofit/>
          </a:bodyPr>
          <a:lstStyle/>
          <a:p>
            <a:r>
              <a:rPr lang="en-US" sz="2000" dirty="0"/>
              <a:t>Tennessee’s loss is Colorado’s gain</a:t>
            </a:r>
          </a:p>
        </p:txBody>
      </p:sp>
      <p:pic>
        <p:nvPicPr>
          <p:cNvPr id="5" name="Picture 4" descr="A person smiling for the camera&#10;&#10;Description automatically generated with medium confidence">
            <a:extLst>
              <a:ext uri="{FF2B5EF4-FFF2-40B4-BE49-F238E27FC236}">
                <a16:creationId xmlns:a16="http://schemas.microsoft.com/office/drawing/2014/main" id="{14495022-3BC3-8B45-6426-20F76F5E55F1}"/>
              </a:ext>
            </a:extLst>
          </p:cNvPr>
          <p:cNvPicPr>
            <a:picLocks noChangeAspect="1"/>
          </p:cNvPicPr>
          <p:nvPr/>
        </p:nvPicPr>
        <p:blipFill rotWithShape="1">
          <a:blip r:embed="rId2"/>
          <a:srcRect t="350" r="-3" b="35036"/>
          <a:stretch/>
        </p:blipFill>
        <p:spPr>
          <a:xfrm>
            <a:off x="5235798" y="982992"/>
            <a:ext cx="3908203" cy="3156453"/>
          </a:xfrm>
          <a:prstGeom prst="rect">
            <a:avLst/>
          </a:prstGeom>
          <a:noFill/>
        </p:spPr>
      </p:pic>
    </p:spTree>
    <p:extLst>
      <p:ext uri="{BB962C8B-B14F-4D97-AF65-F5344CB8AC3E}">
        <p14:creationId xmlns:p14="http://schemas.microsoft.com/office/powerpoint/2010/main" val="322308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5"/>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a:t>Themes From Open Ended Question Responses</a:t>
            </a:r>
            <a:endParaRPr/>
          </a:p>
        </p:txBody>
      </p:sp>
      <p:grpSp>
        <p:nvGrpSpPr>
          <p:cNvPr id="326" name="Google Shape;326;p45"/>
          <p:cNvGrpSpPr/>
          <p:nvPr/>
        </p:nvGrpSpPr>
        <p:grpSpPr>
          <a:xfrm>
            <a:off x="192213" y="989540"/>
            <a:ext cx="8753383" cy="4403324"/>
            <a:chOff x="0" y="0"/>
            <a:chExt cx="8753383" cy="4403324"/>
          </a:xfrm>
        </p:grpSpPr>
        <p:cxnSp>
          <p:nvCxnSpPr>
            <p:cNvPr id="327" name="Google Shape;327;p45"/>
            <p:cNvCxnSpPr/>
            <p:nvPr/>
          </p:nvCxnSpPr>
          <p:spPr>
            <a:xfrm>
              <a:off x="0" y="0"/>
              <a:ext cx="8753383" cy="0"/>
            </a:xfrm>
            <a:prstGeom prst="straightConnector1">
              <a:avLst/>
            </a:prstGeom>
            <a:gradFill>
              <a:gsLst>
                <a:gs pos="0">
                  <a:srgbClr val="A0C94A"/>
                </a:gs>
                <a:gs pos="100000">
                  <a:srgbClr val="DBFF9C"/>
                </a:gs>
              </a:gsLst>
              <a:lin ang="16200000" scaled="0"/>
            </a:gradFill>
            <a:ln w="9525" cap="flat" cmpd="sng">
              <a:solidFill>
                <a:schemeClr val="accent3"/>
              </a:solidFill>
              <a:prstDash val="solid"/>
              <a:round/>
              <a:headEnd type="none" w="sm" len="sm"/>
              <a:tailEnd type="none" w="sm" len="sm"/>
            </a:ln>
            <a:effectLst>
              <a:outerShdw blurRad="40000" dist="23000" dir="5400000" rotWithShape="0">
                <a:srgbClr val="000000">
                  <a:alpha val="34901"/>
                </a:srgbClr>
              </a:outerShdw>
            </a:effectLst>
          </p:spPr>
        </p:cxnSp>
        <p:sp>
          <p:nvSpPr>
            <p:cNvPr id="328" name="Google Shape;328;p45"/>
            <p:cNvSpPr/>
            <p:nvPr/>
          </p:nvSpPr>
          <p:spPr>
            <a:xfrm>
              <a:off x="0" y="0"/>
              <a:ext cx="1750676" cy="44033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5"/>
            <p:cNvSpPr txBox="1"/>
            <p:nvPr/>
          </p:nvSpPr>
          <p:spPr>
            <a:xfrm>
              <a:off x="0" y="0"/>
              <a:ext cx="1750676" cy="4403324"/>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What is the main reason you considered leaving the teaching profession?</a:t>
              </a:r>
              <a:endParaRPr/>
            </a:p>
          </p:txBody>
        </p:sp>
        <p:sp>
          <p:nvSpPr>
            <p:cNvPr id="330" name="Google Shape;330;p45"/>
            <p:cNvSpPr/>
            <p:nvPr/>
          </p:nvSpPr>
          <p:spPr>
            <a:xfrm>
              <a:off x="1881977" y="51762"/>
              <a:ext cx="6871405" cy="10352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5"/>
            <p:cNvSpPr txBox="1"/>
            <p:nvPr/>
          </p:nvSpPr>
          <p:spPr>
            <a:xfrm>
              <a:off x="1881977" y="51762"/>
              <a:ext cx="6871405" cy="1035254"/>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chemeClr val="accent2"/>
                  </a:solidFill>
                  <a:latin typeface="Arial"/>
                  <a:ea typeface="Arial"/>
                  <a:cs typeface="Arial"/>
                  <a:sym typeface="Arial"/>
                </a:rPr>
                <a:t>No work-life balance</a:t>
              </a:r>
              <a:r>
                <a:rPr lang="en-US" sz="2000" b="0" i="0" u="none" strike="noStrike" cap="none">
                  <a:solidFill>
                    <a:srgbClr val="000000"/>
                  </a:solidFill>
                  <a:latin typeface="Arial"/>
                  <a:ea typeface="Arial"/>
                  <a:cs typeface="Arial"/>
                  <a:sym typeface="Arial"/>
                </a:rPr>
                <a:t>.  I work all the time. I’m stressed, exhausted, unwell, and schools are asking for more and more.</a:t>
              </a:r>
              <a:endParaRPr/>
            </a:p>
          </p:txBody>
        </p:sp>
        <p:cxnSp>
          <p:nvCxnSpPr>
            <p:cNvPr id="332" name="Google Shape;332;p45"/>
            <p:cNvCxnSpPr/>
            <p:nvPr/>
          </p:nvCxnSpPr>
          <p:spPr>
            <a:xfrm>
              <a:off x="1750676" y="1087016"/>
              <a:ext cx="7002706" cy="0"/>
            </a:xfrm>
            <a:prstGeom prst="straightConnector1">
              <a:avLst/>
            </a:prstGeom>
            <a:solidFill>
              <a:schemeClr val="accent3"/>
            </a:solidFill>
            <a:ln w="25400" cap="flat" cmpd="sng">
              <a:solidFill>
                <a:srgbClr val="D4DFC1"/>
              </a:solidFill>
              <a:prstDash val="solid"/>
              <a:round/>
              <a:headEnd type="none" w="sm" len="sm"/>
              <a:tailEnd type="none" w="sm" len="sm"/>
            </a:ln>
            <a:effectLst>
              <a:outerShdw blurRad="40000" dist="20000" dir="5400000" rotWithShape="0">
                <a:srgbClr val="000000">
                  <a:alpha val="37647"/>
                </a:srgbClr>
              </a:outerShdw>
            </a:effectLst>
          </p:spPr>
        </p:cxnSp>
        <p:sp>
          <p:nvSpPr>
            <p:cNvPr id="333" name="Google Shape;333;p45"/>
            <p:cNvSpPr/>
            <p:nvPr/>
          </p:nvSpPr>
          <p:spPr>
            <a:xfrm>
              <a:off x="1881977" y="1138779"/>
              <a:ext cx="6871405" cy="10352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5"/>
            <p:cNvSpPr txBox="1"/>
            <p:nvPr/>
          </p:nvSpPr>
          <p:spPr>
            <a:xfrm>
              <a:off x="1881977" y="1138779"/>
              <a:ext cx="6871405" cy="1035254"/>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 was attracted to hours, summers and holidays off so I can be there for my family.  But other industries now have </a:t>
              </a:r>
              <a:r>
                <a:rPr lang="en-US" sz="2000" b="1" i="0" u="none" strike="noStrike" cap="none">
                  <a:solidFill>
                    <a:schemeClr val="accent2"/>
                  </a:solidFill>
                  <a:latin typeface="Arial"/>
                  <a:ea typeface="Arial"/>
                  <a:cs typeface="Arial"/>
                  <a:sym typeface="Arial"/>
                </a:rPr>
                <a:t>more flexibility</a:t>
              </a:r>
              <a:r>
                <a:rPr lang="en-US" sz="2000" b="0" i="0" u="none" strike="noStrike" cap="none">
                  <a:solidFill>
                    <a:srgbClr val="000000"/>
                  </a:solidFill>
                  <a:latin typeface="Arial"/>
                  <a:ea typeface="Arial"/>
                  <a:cs typeface="Arial"/>
                  <a:sym typeface="Arial"/>
                </a:rPr>
                <a:t>. </a:t>
              </a:r>
              <a:endParaRPr/>
            </a:p>
          </p:txBody>
        </p:sp>
        <p:cxnSp>
          <p:nvCxnSpPr>
            <p:cNvPr id="335" name="Google Shape;335;p45"/>
            <p:cNvCxnSpPr/>
            <p:nvPr/>
          </p:nvCxnSpPr>
          <p:spPr>
            <a:xfrm>
              <a:off x="1750676" y="2174033"/>
              <a:ext cx="7002706" cy="0"/>
            </a:xfrm>
            <a:prstGeom prst="straightConnector1">
              <a:avLst/>
            </a:prstGeom>
            <a:solidFill>
              <a:schemeClr val="accent3"/>
            </a:solidFill>
            <a:ln w="25400" cap="flat" cmpd="sng">
              <a:solidFill>
                <a:srgbClr val="D4DFC1"/>
              </a:solidFill>
              <a:prstDash val="solid"/>
              <a:round/>
              <a:headEnd type="none" w="sm" len="sm"/>
              <a:tailEnd type="none" w="sm" len="sm"/>
            </a:ln>
            <a:effectLst>
              <a:outerShdw blurRad="40000" dist="20000" dir="5400000" rotWithShape="0">
                <a:srgbClr val="000000">
                  <a:alpha val="37647"/>
                </a:srgbClr>
              </a:outerShdw>
            </a:effectLst>
          </p:spPr>
        </p:cxnSp>
        <p:sp>
          <p:nvSpPr>
            <p:cNvPr id="336" name="Google Shape;336;p45"/>
            <p:cNvSpPr/>
            <p:nvPr/>
          </p:nvSpPr>
          <p:spPr>
            <a:xfrm>
              <a:off x="1881977" y="2225796"/>
              <a:ext cx="6871405" cy="10352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5"/>
            <p:cNvSpPr txBox="1"/>
            <p:nvPr/>
          </p:nvSpPr>
          <p:spPr>
            <a:xfrm>
              <a:off x="1881977" y="2225796"/>
              <a:ext cx="6871405" cy="1035254"/>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 am </a:t>
              </a:r>
              <a:r>
                <a:rPr lang="en-US" sz="2000" b="1" i="0" u="none" strike="noStrike" cap="none">
                  <a:solidFill>
                    <a:schemeClr val="accent2"/>
                  </a:solidFill>
                  <a:latin typeface="Arial"/>
                  <a:ea typeface="Arial"/>
                  <a:cs typeface="Arial"/>
                  <a:sym typeface="Arial"/>
                </a:rPr>
                <a:t>frustrated</a:t>
              </a:r>
              <a:r>
                <a:rPr lang="en-US" sz="2000" b="0" i="0" u="none" strike="noStrike" cap="none">
                  <a:solidFill>
                    <a:srgbClr val="000000"/>
                  </a:solidFill>
                  <a:latin typeface="Arial"/>
                  <a:ea typeface="Arial"/>
                  <a:cs typeface="Arial"/>
                  <a:sym typeface="Arial"/>
                </a:rPr>
                <a:t> with someone (leadership most often, but parents and students also) and don’t feel valued or respected.</a:t>
              </a:r>
              <a:endParaRPr/>
            </a:p>
          </p:txBody>
        </p:sp>
        <p:cxnSp>
          <p:nvCxnSpPr>
            <p:cNvPr id="338" name="Google Shape;338;p45"/>
            <p:cNvCxnSpPr/>
            <p:nvPr/>
          </p:nvCxnSpPr>
          <p:spPr>
            <a:xfrm>
              <a:off x="1750676" y="3261050"/>
              <a:ext cx="7002706" cy="0"/>
            </a:xfrm>
            <a:prstGeom prst="straightConnector1">
              <a:avLst/>
            </a:prstGeom>
            <a:solidFill>
              <a:schemeClr val="accent3"/>
            </a:solidFill>
            <a:ln w="25400" cap="flat" cmpd="sng">
              <a:solidFill>
                <a:srgbClr val="D4DFC1"/>
              </a:solidFill>
              <a:prstDash val="solid"/>
              <a:round/>
              <a:headEnd type="none" w="sm" len="sm"/>
              <a:tailEnd type="none" w="sm" len="sm"/>
            </a:ln>
            <a:effectLst>
              <a:outerShdw blurRad="40000" dist="20000" dir="5400000" rotWithShape="0">
                <a:srgbClr val="000000">
                  <a:alpha val="37647"/>
                </a:srgbClr>
              </a:outerShdw>
            </a:effectLst>
          </p:spPr>
        </p:cxnSp>
        <p:sp>
          <p:nvSpPr>
            <p:cNvPr id="339" name="Google Shape;339;p45"/>
            <p:cNvSpPr/>
            <p:nvPr/>
          </p:nvSpPr>
          <p:spPr>
            <a:xfrm>
              <a:off x="1881977" y="3312813"/>
              <a:ext cx="6871405" cy="10352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5"/>
            <p:cNvSpPr txBox="1"/>
            <p:nvPr/>
          </p:nvSpPr>
          <p:spPr>
            <a:xfrm>
              <a:off x="1881977" y="3312813"/>
              <a:ext cx="6871405" cy="1035254"/>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 </a:t>
              </a:r>
              <a:r>
                <a:rPr lang="en-US" sz="2000" b="1" i="0" u="none" strike="noStrike" cap="none">
                  <a:solidFill>
                    <a:schemeClr val="accent2"/>
                  </a:solidFill>
                  <a:latin typeface="Arial"/>
                  <a:ea typeface="Arial"/>
                  <a:cs typeface="Arial"/>
                  <a:sym typeface="Arial"/>
                </a:rPr>
                <a:t>don’t get paid enough </a:t>
              </a:r>
              <a:r>
                <a:rPr lang="en-US" sz="2000" b="0" i="0" u="none" strike="noStrike" cap="none">
                  <a:solidFill>
                    <a:srgbClr val="000000"/>
                  </a:solidFill>
                  <a:latin typeface="Arial"/>
                  <a:ea typeface="Arial"/>
                  <a:cs typeface="Arial"/>
                  <a:sym typeface="Arial"/>
                </a:rPr>
                <a:t>to deal with all of this, and there are lots of opportunities for me now.</a:t>
              </a:r>
              <a:endParaRPr/>
            </a:p>
          </p:txBody>
        </p:sp>
        <p:cxnSp>
          <p:nvCxnSpPr>
            <p:cNvPr id="341" name="Google Shape;341;p45"/>
            <p:cNvCxnSpPr/>
            <p:nvPr/>
          </p:nvCxnSpPr>
          <p:spPr>
            <a:xfrm>
              <a:off x="1750676" y="4348067"/>
              <a:ext cx="7002706" cy="0"/>
            </a:xfrm>
            <a:prstGeom prst="straightConnector1">
              <a:avLst/>
            </a:prstGeom>
            <a:solidFill>
              <a:schemeClr val="accent3"/>
            </a:solidFill>
            <a:ln w="25400" cap="flat" cmpd="sng">
              <a:solidFill>
                <a:srgbClr val="D4DFC1"/>
              </a:solidFill>
              <a:prstDash val="solid"/>
              <a:round/>
              <a:headEnd type="none" w="sm" len="sm"/>
              <a:tailEnd type="none" w="sm" len="sm"/>
            </a:ln>
            <a:effectLst>
              <a:outerShdw blurRad="40000" dist="20000" dir="5400000" rotWithShape="0">
                <a:srgbClr val="000000">
                  <a:alpha val="37647"/>
                </a:srgbClr>
              </a:outerShdw>
            </a:effectLst>
          </p:spPr>
        </p:cxn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6"/>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a:t>Themes From Open Ended Question Responses</a:t>
            </a:r>
            <a:endParaRPr/>
          </a:p>
        </p:txBody>
      </p:sp>
      <p:grpSp>
        <p:nvGrpSpPr>
          <p:cNvPr id="347" name="Google Shape;347;p46"/>
          <p:cNvGrpSpPr/>
          <p:nvPr/>
        </p:nvGrpSpPr>
        <p:grpSpPr>
          <a:xfrm>
            <a:off x="192213" y="989540"/>
            <a:ext cx="8753383" cy="4403324"/>
            <a:chOff x="0" y="0"/>
            <a:chExt cx="8753383" cy="4403324"/>
          </a:xfrm>
        </p:grpSpPr>
        <p:cxnSp>
          <p:nvCxnSpPr>
            <p:cNvPr id="348" name="Google Shape;348;p46"/>
            <p:cNvCxnSpPr/>
            <p:nvPr/>
          </p:nvCxnSpPr>
          <p:spPr>
            <a:xfrm>
              <a:off x="0" y="0"/>
              <a:ext cx="8753383" cy="0"/>
            </a:xfrm>
            <a:prstGeom prst="straightConnector1">
              <a:avLst/>
            </a:prstGeom>
            <a:gradFill>
              <a:gsLst>
                <a:gs pos="0">
                  <a:srgbClr val="A0C94A"/>
                </a:gs>
                <a:gs pos="100000">
                  <a:srgbClr val="DBFF9C"/>
                </a:gs>
              </a:gsLst>
              <a:lin ang="16200000" scaled="0"/>
            </a:gradFill>
            <a:ln w="9525" cap="flat" cmpd="sng">
              <a:solidFill>
                <a:schemeClr val="accent3"/>
              </a:solidFill>
              <a:prstDash val="solid"/>
              <a:round/>
              <a:headEnd type="none" w="sm" len="sm"/>
              <a:tailEnd type="none" w="sm" len="sm"/>
            </a:ln>
            <a:effectLst>
              <a:outerShdw blurRad="40000" dist="23000" dir="5400000" rotWithShape="0">
                <a:srgbClr val="000000">
                  <a:alpha val="34901"/>
                </a:srgbClr>
              </a:outerShdw>
            </a:effectLst>
          </p:spPr>
        </p:cxnSp>
        <p:sp>
          <p:nvSpPr>
            <p:cNvPr id="349" name="Google Shape;349;p46"/>
            <p:cNvSpPr/>
            <p:nvPr/>
          </p:nvSpPr>
          <p:spPr>
            <a:xfrm>
              <a:off x="0" y="0"/>
              <a:ext cx="1750676" cy="44033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6"/>
            <p:cNvSpPr txBox="1"/>
            <p:nvPr/>
          </p:nvSpPr>
          <p:spPr>
            <a:xfrm>
              <a:off x="0" y="0"/>
              <a:ext cx="1750676" cy="4403324"/>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rgbClr val="000000"/>
                </a:buClr>
                <a:buSzPts val="2300"/>
                <a:buFont typeface="Arial"/>
                <a:buNone/>
              </a:pPr>
              <a:r>
                <a:rPr lang="en-US" sz="2300" b="0" i="0" u="none" strike="noStrike" cap="none">
                  <a:solidFill>
                    <a:srgbClr val="000000"/>
                  </a:solidFill>
                  <a:latin typeface="Arial"/>
                  <a:ea typeface="Arial"/>
                  <a:cs typeface="Arial"/>
                  <a:sym typeface="Arial"/>
                </a:rPr>
                <a:t>What is the main reason you considered leaving the teaching profession?</a:t>
              </a:r>
              <a:endParaRPr/>
            </a:p>
          </p:txBody>
        </p:sp>
        <p:sp>
          <p:nvSpPr>
            <p:cNvPr id="351" name="Google Shape;351;p46"/>
            <p:cNvSpPr/>
            <p:nvPr/>
          </p:nvSpPr>
          <p:spPr>
            <a:xfrm>
              <a:off x="1881977" y="51762"/>
              <a:ext cx="6871405" cy="10352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6"/>
            <p:cNvSpPr txBox="1"/>
            <p:nvPr/>
          </p:nvSpPr>
          <p:spPr>
            <a:xfrm>
              <a:off x="1881977" y="51762"/>
              <a:ext cx="6871405" cy="1035254"/>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chemeClr val="accent2"/>
                  </a:solidFill>
                  <a:latin typeface="Arial"/>
                  <a:ea typeface="Arial"/>
                  <a:cs typeface="Arial"/>
                  <a:sym typeface="Arial"/>
                </a:rPr>
                <a:t>No work-life balance</a:t>
              </a:r>
              <a:r>
                <a:rPr lang="en-US" sz="2000" b="0" i="0" u="none" strike="noStrike" cap="none">
                  <a:solidFill>
                    <a:srgbClr val="000000"/>
                  </a:solidFill>
                  <a:latin typeface="Arial"/>
                  <a:ea typeface="Arial"/>
                  <a:cs typeface="Arial"/>
                  <a:sym typeface="Arial"/>
                </a:rPr>
                <a:t>.  I work all the time. I’m stressed, exhausted, unwell, and schools are asking for more and more.</a:t>
              </a:r>
              <a:endParaRPr/>
            </a:p>
          </p:txBody>
        </p:sp>
        <p:cxnSp>
          <p:nvCxnSpPr>
            <p:cNvPr id="353" name="Google Shape;353;p46"/>
            <p:cNvCxnSpPr/>
            <p:nvPr/>
          </p:nvCxnSpPr>
          <p:spPr>
            <a:xfrm>
              <a:off x="1750676" y="1087016"/>
              <a:ext cx="7002706" cy="0"/>
            </a:xfrm>
            <a:prstGeom prst="straightConnector1">
              <a:avLst/>
            </a:prstGeom>
            <a:solidFill>
              <a:schemeClr val="accent3"/>
            </a:solidFill>
            <a:ln w="25400" cap="flat" cmpd="sng">
              <a:solidFill>
                <a:srgbClr val="D4DFC1"/>
              </a:solidFill>
              <a:prstDash val="solid"/>
              <a:round/>
              <a:headEnd type="none" w="sm" len="sm"/>
              <a:tailEnd type="none" w="sm" len="sm"/>
            </a:ln>
            <a:effectLst>
              <a:outerShdw blurRad="40000" dist="20000" dir="5400000" rotWithShape="0">
                <a:srgbClr val="000000">
                  <a:alpha val="37647"/>
                </a:srgbClr>
              </a:outerShdw>
            </a:effectLst>
          </p:spPr>
        </p:cxnSp>
        <p:sp>
          <p:nvSpPr>
            <p:cNvPr id="354" name="Google Shape;354;p46"/>
            <p:cNvSpPr/>
            <p:nvPr/>
          </p:nvSpPr>
          <p:spPr>
            <a:xfrm>
              <a:off x="1881977" y="1138779"/>
              <a:ext cx="6871405" cy="10352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6"/>
            <p:cNvSpPr txBox="1"/>
            <p:nvPr/>
          </p:nvSpPr>
          <p:spPr>
            <a:xfrm>
              <a:off x="1881977" y="1138779"/>
              <a:ext cx="6871405" cy="1035254"/>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I was attracted to hours, summers and holidays off so I can be there for my family.  But other industries now have </a:t>
              </a:r>
              <a:r>
                <a:rPr lang="en-US" sz="2000" b="1" i="0" u="none" strike="noStrike" cap="none" dirty="0">
                  <a:solidFill>
                    <a:schemeClr val="accent2"/>
                  </a:solidFill>
                  <a:latin typeface="Arial"/>
                  <a:ea typeface="Arial"/>
                  <a:cs typeface="Arial"/>
                  <a:sym typeface="Arial"/>
                </a:rPr>
                <a:t>more flexibility</a:t>
              </a:r>
              <a:r>
                <a:rPr lang="en-US" sz="2000" b="0" i="0" u="none" strike="noStrike" cap="none" dirty="0">
                  <a:solidFill>
                    <a:srgbClr val="000000"/>
                  </a:solidFill>
                  <a:latin typeface="Arial"/>
                  <a:ea typeface="Arial"/>
                  <a:cs typeface="Arial"/>
                  <a:sym typeface="Arial"/>
                </a:rPr>
                <a:t>. </a:t>
              </a:r>
              <a:endParaRPr dirty="0"/>
            </a:p>
          </p:txBody>
        </p:sp>
        <p:cxnSp>
          <p:nvCxnSpPr>
            <p:cNvPr id="356" name="Google Shape;356;p46"/>
            <p:cNvCxnSpPr/>
            <p:nvPr/>
          </p:nvCxnSpPr>
          <p:spPr>
            <a:xfrm>
              <a:off x="1750676" y="2174033"/>
              <a:ext cx="7002706" cy="0"/>
            </a:xfrm>
            <a:prstGeom prst="straightConnector1">
              <a:avLst/>
            </a:prstGeom>
            <a:solidFill>
              <a:schemeClr val="accent3"/>
            </a:solidFill>
            <a:ln w="25400" cap="flat" cmpd="sng">
              <a:solidFill>
                <a:srgbClr val="D4DFC1"/>
              </a:solidFill>
              <a:prstDash val="solid"/>
              <a:round/>
              <a:headEnd type="none" w="sm" len="sm"/>
              <a:tailEnd type="none" w="sm" len="sm"/>
            </a:ln>
            <a:effectLst>
              <a:outerShdw blurRad="40000" dist="20000" dir="5400000" rotWithShape="0">
                <a:srgbClr val="000000">
                  <a:alpha val="37647"/>
                </a:srgbClr>
              </a:outerShdw>
            </a:effectLst>
          </p:spPr>
        </p:cxnSp>
        <p:sp>
          <p:nvSpPr>
            <p:cNvPr id="357" name="Google Shape;357;p46"/>
            <p:cNvSpPr/>
            <p:nvPr/>
          </p:nvSpPr>
          <p:spPr>
            <a:xfrm>
              <a:off x="1881977" y="2225796"/>
              <a:ext cx="6871405" cy="10352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6"/>
            <p:cNvSpPr txBox="1"/>
            <p:nvPr/>
          </p:nvSpPr>
          <p:spPr>
            <a:xfrm>
              <a:off x="1881977" y="2225796"/>
              <a:ext cx="6871405" cy="1035254"/>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a:solidFill>
                    <a:srgbClr val="000000"/>
                  </a:solidFill>
                  <a:highlight>
                    <a:srgbClr val="FFFF00"/>
                  </a:highlight>
                  <a:latin typeface="Arial"/>
                  <a:ea typeface="Arial"/>
                  <a:cs typeface="Arial"/>
                  <a:sym typeface="Arial"/>
                </a:rPr>
                <a:t>I am </a:t>
              </a:r>
              <a:r>
                <a:rPr lang="en-US" sz="2000" b="1" i="0" u="none" strike="noStrike" cap="none" dirty="0">
                  <a:solidFill>
                    <a:schemeClr val="accent2"/>
                  </a:solidFill>
                  <a:highlight>
                    <a:srgbClr val="FFFF00"/>
                  </a:highlight>
                  <a:latin typeface="Arial"/>
                  <a:ea typeface="Arial"/>
                  <a:cs typeface="Arial"/>
                  <a:sym typeface="Arial"/>
                </a:rPr>
                <a:t>frustrated</a:t>
              </a:r>
              <a:r>
                <a:rPr lang="en-US" sz="2000" b="0" i="0" u="none" strike="noStrike" cap="none" dirty="0">
                  <a:solidFill>
                    <a:srgbClr val="000000"/>
                  </a:solidFill>
                  <a:highlight>
                    <a:srgbClr val="FFFF00"/>
                  </a:highlight>
                  <a:latin typeface="Arial"/>
                  <a:ea typeface="Arial"/>
                  <a:cs typeface="Arial"/>
                  <a:sym typeface="Arial"/>
                </a:rPr>
                <a:t> with someone (leadership most often, but parents and students also) and don’t feel valued or respected.</a:t>
              </a:r>
              <a:endParaRPr dirty="0">
                <a:highlight>
                  <a:srgbClr val="FFFF00"/>
                </a:highlight>
              </a:endParaRPr>
            </a:p>
          </p:txBody>
        </p:sp>
        <p:cxnSp>
          <p:nvCxnSpPr>
            <p:cNvPr id="359" name="Google Shape;359;p46"/>
            <p:cNvCxnSpPr/>
            <p:nvPr/>
          </p:nvCxnSpPr>
          <p:spPr>
            <a:xfrm>
              <a:off x="1750676" y="3261050"/>
              <a:ext cx="7002706" cy="0"/>
            </a:xfrm>
            <a:prstGeom prst="straightConnector1">
              <a:avLst/>
            </a:prstGeom>
            <a:solidFill>
              <a:schemeClr val="accent3"/>
            </a:solidFill>
            <a:ln w="25400" cap="flat" cmpd="sng">
              <a:solidFill>
                <a:srgbClr val="D4DFC1"/>
              </a:solidFill>
              <a:prstDash val="solid"/>
              <a:round/>
              <a:headEnd type="none" w="sm" len="sm"/>
              <a:tailEnd type="none" w="sm" len="sm"/>
            </a:ln>
            <a:effectLst>
              <a:outerShdw blurRad="40000" dist="20000" dir="5400000" rotWithShape="0">
                <a:srgbClr val="000000">
                  <a:alpha val="37647"/>
                </a:srgbClr>
              </a:outerShdw>
            </a:effectLst>
          </p:spPr>
        </p:cxnSp>
        <p:sp>
          <p:nvSpPr>
            <p:cNvPr id="360" name="Google Shape;360;p46"/>
            <p:cNvSpPr/>
            <p:nvPr/>
          </p:nvSpPr>
          <p:spPr>
            <a:xfrm>
              <a:off x="1881977" y="3312813"/>
              <a:ext cx="6871405" cy="10352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6"/>
            <p:cNvSpPr txBox="1"/>
            <p:nvPr/>
          </p:nvSpPr>
          <p:spPr>
            <a:xfrm>
              <a:off x="1881977" y="3312813"/>
              <a:ext cx="6871405" cy="1035254"/>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 </a:t>
              </a:r>
              <a:r>
                <a:rPr lang="en-US" sz="2000" b="1" i="0" u="none" strike="noStrike" cap="none">
                  <a:solidFill>
                    <a:schemeClr val="accent2"/>
                  </a:solidFill>
                  <a:latin typeface="Arial"/>
                  <a:ea typeface="Arial"/>
                  <a:cs typeface="Arial"/>
                  <a:sym typeface="Arial"/>
                </a:rPr>
                <a:t>don’t get paid enough </a:t>
              </a:r>
              <a:r>
                <a:rPr lang="en-US" sz="2000" b="0" i="0" u="none" strike="noStrike" cap="none">
                  <a:solidFill>
                    <a:srgbClr val="000000"/>
                  </a:solidFill>
                  <a:latin typeface="Arial"/>
                  <a:ea typeface="Arial"/>
                  <a:cs typeface="Arial"/>
                  <a:sym typeface="Arial"/>
                </a:rPr>
                <a:t>to deal with all of this, and there are lots of opportunities for me now.</a:t>
              </a:r>
              <a:endParaRPr/>
            </a:p>
          </p:txBody>
        </p:sp>
        <p:cxnSp>
          <p:nvCxnSpPr>
            <p:cNvPr id="362" name="Google Shape;362;p46"/>
            <p:cNvCxnSpPr/>
            <p:nvPr/>
          </p:nvCxnSpPr>
          <p:spPr>
            <a:xfrm>
              <a:off x="1750676" y="4348067"/>
              <a:ext cx="7002706" cy="0"/>
            </a:xfrm>
            <a:prstGeom prst="straightConnector1">
              <a:avLst/>
            </a:prstGeom>
            <a:solidFill>
              <a:schemeClr val="accent3"/>
            </a:solidFill>
            <a:ln w="25400" cap="flat" cmpd="sng">
              <a:solidFill>
                <a:srgbClr val="D4DFC1"/>
              </a:solidFill>
              <a:prstDash val="solid"/>
              <a:round/>
              <a:headEnd type="none" w="sm" len="sm"/>
              <a:tailEnd type="none" w="sm" len="sm"/>
            </a:ln>
            <a:effectLst>
              <a:outerShdw blurRad="40000" dist="20000" dir="5400000" rotWithShape="0">
                <a:srgbClr val="000000">
                  <a:alpha val="37647"/>
                </a:srgbClr>
              </a:outerShdw>
            </a:effectLst>
          </p:spPr>
        </p:cxn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body" idx="1"/>
          </p:nvPr>
        </p:nvSpPr>
        <p:spPr>
          <a:xfrm>
            <a:off x="2164576" y="2059963"/>
            <a:ext cx="4847582" cy="1023573"/>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880"/>
              </a:spcBef>
              <a:spcAft>
                <a:spcPts val="0"/>
              </a:spcAft>
              <a:buClr>
                <a:schemeClr val="lt1"/>
              </a:buClr>
              <a:buSzPts val="4400"/>
              <a:buFont typeface="Arial"/>
              <a:buNone/>
            </a:pPr>
            <a:r>
              <a:rPr lang="en-US" sz="2800" dirty="0"/>
              <a:t>The Importance of Quality Leadership…It May Not be Why Teachers Came to Your School, but It Might be Why They Choose to Leave! </a:t>
            </a:r>
          </a:p>
          <a:p>
            <a:pPr marL="457200" marR="0" lvl="0" indent="-228600" algn="ctr" rtl="0">
              <a:lnSpc>
                <a:spcPct val="80000"/>
              </a:lnSpc>
              <a:spcBef>
                <a:spcPts val="880"/>
              </a:spcBef>
              <a:spcAft>
                <a:spcPts val="0"/>
              </a:spcAft>
              <a:buClr>
                <a:schemeClr val="lt1"/>
              </a:buClr>
              <a:buSzPts val="4400"/>
              <a:buFont typeface="Arial"/>
              <a:buNone/>
            </a:pPr>
            <a:r>
              <a:rPr lang="en-US" sz="2800" dirty="0"/>
              <a:t> </a:t>
            </a:r>
            <a:endParaRPr sz="2800" dirty="0"/>
          </a:p>
          <a:p>
            <a:pPr marL="457200" marR="0" lvl="0" indent="-228600" algn="ctr" rtl="0">
              <a:lnSpc>
                <a:spcPct val="80000"/>
              </a:lnSpc>
              <a:spcBef>
                <a:spcPts val="880"/>
              </a:spcBef>
              <a:spcAft>
                <a:spcPts val="0"/>
              </a:spcAft>
              <a:buClr>
                <a:schemeClr val="lt1"/>
              </a:buClr>
              <a:buSzPts val="4400"/>
              <a:buFont typeface="Arial"/>
              <a:buNone/>
            </a:pPr>
            <a:endParaRPr dirty="0"/>
          </a:p>
          <a:p>
            <a:pPr marL="457200" marR="0" lvl="0" indent="-228600" algn="ctr" rtl="0">
              <a:lnSpc>
                <a:spcPct val="80000"/>
              </a:lnSpc>
              <a:spcBef>
                <a:spcPts val="880"/>
              </a:spcBef>
              <a:spcAft>
                <a:spcPts val="0"/>
              </a:spcAft>
              <a:buClr>
                <a:schemeClr val="lt1"/>
              </a:buClr>
              <a:buSzPts val="4400"/>
              <a:buFont typeface="Arial"/>
              <a:buNone/>
            </a:pPr>
            <a:endParaRPr dirty="0"/>
          </a:p>
        </p:txBody>
      </p:sp>
      <p:sp>
        <p:nvSpPr>
          <p:cNvPr id="368" name="Google Shape;368;p47"/>
          <p:cNvSpPr txBox="1"/>
          <p:nvPr/>
        </p:nvSpPr>
        <p:spPr>
          <a:xfrm>
            <a:off x="2286000" y="3303660"/>
            <a:ext cx="4572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“Administrators truly don't want to hear from teachers. Our time is not valued. They have proven this over and over.”</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8675" y="878889"/>
            <a:ext cx="4300538" cy="2504950"/>
          </a:xfrm>
        </p:spPr>
        <p:txBody>
          <a:bodyPr anchor="ctr">
            <a:normAutofit/>
          </a:bodyPr>
          <a:lstStyle/>
          <a:p>
            <a:br>
              <a:rPr lang="en-US" sz="2100" dirty="0"/>
            </a:br>
            <a:endParaRPr lang="en-US" sz="2400" b="1" i="1" u="sng" dirty="0"/>
          </a:p>
        </p:txBody>
      </p:sp>
      <p:sp>
        <p:nvSpPr>
          <p:cNvPr id="4" name="Text Placeholder 3"/>
          <p:cNvSpPr>
            <a:spLocks noGrp="1"/>
          </p:cNvSpPr>
          <p:nvPr>
            <p:ph type="subTitle" idx="1"/>
          </p:nvPr>
        </p:nvSpPr>
        <p:spPr>
          <a:xfrm>
            <a:off x="828675" y="1471614"/>
            <a:ext cx="4300538" cy="2628900"/>
          </a:xfrm>
        </p:spPr>
        <p:txBody>
          <a:bodyPr>
            <a:noAutofit/>
          </a:bodyPr>
          <a:lstStyle/>
          <a:p>
            <a:pPr>
              <a:spcAft>
                <a:spcPts val="450"/>
              </a:spcAft>
            </a:pPr>
            <a:r>
              <a:rPr lang="en-US" sz="2400" b="1" i="1" dirty="0"/>
              <a:t>More and more, faculty &amp; staff “can’t get no satisfaction” with immediate supervisors </a:t>
            </a:r>
          </a:p>
          <a:p>
            <a:pPr>
              <a:spcAft>
                <a:spcPts val="450"/>
              </a:spcAft>
            </a:pPr>
            <a:r>
              <a:rPr lang="en-US" sz="2400" b="1" i="1" dirty="0"/>
              <a:t>(B-Ring).</a:t>
            </a:r>
          </a:p>
        </p:txBody>
      </p:sp>
      <p:pic>
        <p:nvPicPr>
          <p:cNvPr id="14" name="Picture Placeholder 13" descr="A group of people smiling">
            <a:extLst>
              <a:ext uri="{FF2B5EF4-FFF2-40B4-BE49-F238E27FC236}">
                <a16:creationId xmlns:a16="http://schemas.microsoft.com/office/drawing/2014/main" id="{20F1F76B-A926-D943-F13C-105269A15FF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170" r="15170"/>
          <a:stretch>
            <a:fillRect/>
          </a:stretch>
        </p:blipFill>
        <p:spPr/>
      </p:pic>
      <p:sp>
        <p:nvSpPr>
          <p:cNvPr id="15" name="TextBox 14">
            <a:extLst>
              <a:ext uri="{FF2B5EF4-FFF2-40B4-BE49-F238E27FC236}">
                <a16:creationId xmlns:a16="http://schemas.microsoft.com/office/drawing/2014/main" id="{DBA5A2E7-F567-EE30-C443-2588B27710B6}"/>
              </a:ext>
            </a:extLst>
          </p:cNvPr>
          <p:cNvSpPr txBox="1"/>
          <p:nvPr/>
        </p:nvSpPr>
        <p:spPr>
          <a:xfrm>
            <a:off x="5235798" y="4139445"/>
            <a:ext cx="3908203" cy="196208"/>
          </a:xfrm>
          <a:prstGeom prst="rect">
            <a:avLst/>
          </a:prstGeom>
          <a:noFill/>
        </p:spPr>
        <p:txBody>
          <a:bodyPr wrap="square" rtlCol="0">
            <a:spAutoFit/>
          </a:bodyPr>
          <a:lstStyle/>
          <a:p>
            <a:r>
              <a:rPr lang="en-US" sz="675">
                <a:hlinkClick r:id="rId3" tooltip="https://thegrandmalogbook.blogspot.com/2018/07/the-rolling-stones-londoners.html"/>
              </a:rPr>
              <a:t>This Photo</a:t>
            </a:r>
            <a:r>
              <a:rPr lang="en-US" sz="675"/>
              <a:t> by Unknown Author is licensed under </a:t>
            </a:r>
            <a:r>
              <a:rPr lang="en-US" sz="675">
                <a:hlinkClick r:id="rId4" tooltip="https://creativecommons.org/licenses/by-sa/3.0/"/>
              </a:rPr>
              <a:t>CC BY-SA</a:t>
            </a:r>
            <a:endParaRPr lang="en-US" sz="675"/>
          </a:p>
        </p:txBody>
      </p:sp>
      <p:pic>
        <p:nvPicPr>
          <p:cNvPr id="5" name="Picture 4" descr="A group of men playing guitars&#10;&#10;Description automatically generated with low confidence">
            <a:extLst>
              <a:ext uri="{FF2B5EF4-FFF2-40B4-BE49-F238E27FC236}">
                <a16:creationId xmlns:a16="http://schemas.microsoft.com/office/drawing/2014/main" id="{5B441B55-5BB9-9534-91BB-6E9E2A24911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00588" y="878888"/>
            <a:ext cx="4443411" cy="3385723"/>
          </a:xfrm>
          <a:prstGeom prst="rect">
            <a:avLst/>
          </a:prstGeom>
        </p:spPr>
      </p:pic>
      <p:sp>
        <p:nvSpPr>
          <p:cNvPr id="6" name="TextBox 5">
            <a:extLst>
              <a:ext uri="{FF2B5EF4-FFF2-40B4-BE49-F238E27FC236}">
                <a16:creationId xmlns:a16="http://schemas.microsoft.com/office/drawing/2014/main" id="{3CC06AE7-2DE9-73FD-0EA0-1C8CFFD999DB}"/>
              </a:ext>
            </a:extLst>
          </p:cNvPr>
          <p:cNvSpPr txBox="1"/>
          <p:nvPr/>
        </p:nvSpPr>
        <p:spPr>
          <a:xfrm>
            <a:off x="4700588" y="5143500"/>
            <a:ext cx="4443411" cy="230832"/>
          </a:xfrm>
          <a:prstGeom prst="rect">
            <a:avLst/>
          </a:prstGeom>
          <a:noFill/>
        </p:spPr>
        <p:txBody>
          <a:bodyPr wrap="square" rtlCol="0">
            <a:spAutoFit/>
          </a:bodyPr>
          <a:lstStyle/>
          <a:p>
            <a:r>
              <a:rPr lang="en-US" sz="900">
                <a:hlinkClick r:id="rId6" tooltip="https://ecoworldreactor.blogspot.com/2016/03/the-rock-revolution-with-rolling-stones.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86863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A2DB-8696-B7D1-5AA3-73DF5E801E38}"/>
              </a:ext>
            </a:extLst>
          </p:cNvPr>
          <p:cNvSpPr>
            <a:spLocks noGrp="1"/>
          </p:cNvSpPr>
          <p:nvPr>
            <p:ph type="title"/>
          </p:nvPr>
        </p:nvSpPr>
        <p:spPr/>
        <p:txBody>
          <a:bodyPr/>
          <a:lstStyle/>
          <a:p>
            <a:r>
              <a:rPr lang="en-US" dirty="0"/>
              <a:t>V. </a:t>
            </a:r>
            <a:r>
              <a:rPr lang="en-US" sz="2400" dirty="0"/>
              <a:t>Our Students (Our Purpose)…How are They Doing?</a:t>
            </a:r>
          </a:p>
        </p:txBody>
      </p:sp>
      <p:sp>
        <p:nvSpPr>
          <p:cNvPr id="3" name="Text Placeholder 2">
            <a:extLst>
              <a:ext uri="{FF2B5EF4-FFF2-40B4-BE49-F238E27FC236}">
                <a16:creationId xmlns:a16="http://schemas.microsoft.com/office/drawing/2014/main" id="{DEFF7186-CFE4-D1E9-00FB-586D3B59A69D}"/>
              </a:ext>
            </a:extLst>
          </p:cNvPr>
          <p:cNvSpPr>
            <a:spLocks noGrp="1"/>
          </p:cNvSpPr>
          <p:nvPr>
            <p:ph type="body" idx="1"/>
          </p:nvPr>
        </p:nvSpPr>
        <p:spPr/>
        <p:txBody>
          <a:bodyPr/>
          <a:lstStyle/>
          <a:p>
            <a:endParaRPr lang="en-US" sz="2000" dirty="0"/>
          </a:p>
          <a:p>
            <a:endParaRPr lang="en-US" dirty="0"/>
          </a:p>
          <a:p>
            <a:endParaRPr lang="en-US" sz="2000" dirty="0"/>
          </a:p>
          <a:p>
            <a:endParaRPr lang="en-US" sz="2000" dirty="0"/>
          </a:p>
          <a:p>
            <a:endParaRPr lang="en-US" dirty="0"/>
          </a:p>
        </p:txBody>
      </p:sp>
      <p:pic>
        <p:nvPicPr>
          <p:cNvPr id="5" name="Picture 4" descr="A group of people holding books&#10;&#10;Description automatically generated with low confidence">
            <a:extLst>
              <a:ext uri="{FF2B5EF4-FFF2-40B4-BE49-F238E27FC236}">
                <a16:creationId xmlns:a16="http://schemas.microsoft.com/office/drawing/2014/main" id="{182C2A56-8F10-51CE-2411-3AE81BF29E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4375" y="1150144"/>
            <a:ext cx="7715250" cy="3565247"/>
          </a:xfrm>
          <a:prstGeom prst="rect">
            <a:avLst/>
          </a:prstGeom>
        </p:spPr>
      </p:pic>
      <p:sp>
        <p:nvSpPr>
          <p:cNvPr id="6" name="TextBox 5">
            <a:extLst>
              <a:ext uri="{FF2B5EF4-FFF2-40B4-BE49-F238E27FC236}">
                <a16:creationId xmlns:a16="http://schemas.microsoft.com/office/drawing/2014/main" id="{0D283133-469F-776A-F472-F8C1762A9B17}"/>
              </a:ext>
            </a:extLst>
          </p:cNvPr>
          <p:cNvSpPr txBox="1"/>
          <p:nvPr/>
        </p:nvSpPr>
        <p:spPr>
          <a:xfrm>
            <a:off x="714375" y="5143500"/>
            <a:ext cx="7715250" cy="230832"/>
          </a:xfrm>
          <a:prstGeom prst="rect">
            <a:avLst/>
          </a:prstGeom>
          <a:noFill/>
        </p:spPr>
        <p:txBody>
          <a:bodyPr wrap="square" rtlCol="0">
            <a:spAutoFit/>
          </a:bodyPr>
          <a:lstStyle/>
          <a:p>
            <a:r>
              <a:rPr lang="en-US" sz="900">
                <a:hlinkClick r:id="rId3" tooltip="https://iris.peabody.vanderbilt.edu/module/beh1/cresource/q1/p04/"/>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09652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963C-218F-8B46-BC53-F151F7B8AC47}"/>
              </a:ext>
            </a:extLst>
          </p:cNvPr>
          <p:cNvSpPr>
            <a:spLocks noGrp="1"/>
          </p:cNvSpPr>
          <p:nvPr>
            <p:ph type="title"/>
          </p:nvPr>
        </p:nvSpPr>
        <p:spPr>
          <a:xfrm>
            <a:off x="328348" y="428108"/>
            <a:ext cx="8481115" cy="993497"/>
          </a:xfrm>
        </p:spPr>
        <p:txBody>
          <a:bodyPr/>
          <a:lstStyle/>
          <a:p>
            <a:pPr marL="0" indent="0"/>
            <a:r>
              <a:rPr lang="en-US" dirty="0">
                <a:solidFill>
                  <a:srgbClr val="2A2A2A"/>
                </a:solidFill>
                <a:latin typeface="+mn-lt"/>
                <a:ea typeface="georgia"/>
                <a:cs typeface="georgia"/>
                <a:sym typeface="georgia"/>
              </a:rPr>
              <a:t>Kevin Graham, John </a:t>
            </a:r>
            <a:r>
              <a:rPr lang="en-US" dirty="0" err="1">
                <a:solidFill>
                  <a:srgbClr val="2A2A2A"/>
                </a:solidFill>
                <a:latin typeface="+mn-lt"/>
                <a:ea typeface="georgia"/>
                <a:cs typeface="georgia"/>
                <a:sym typeface="georgia"/>
              </a:rPr>
              <a:t>Gulla</a:t>
            </a:r>
            <a:r>
              <a:rPr lang="en-US" dirty="0">
                <a:solidFill>
                  <a:srgbClr val="2A2A2A"/>
                </a:solidFill>
                <a:latin typeface="+mn-lt"/>
                <a:ea typeface="georgia"/>
                <a:cs typeface="georgia"/>
                <a:sym typeface="georgia"/>
              </a:rPr>
              <a:t>, Steve </a:t>
            </a:r>
            <a:r>
              <a:rPr lang="en-US" dirty="0" err="1">
                <a:solidFill>
                  <a:srgbClr val="2A2A2A"/>
                </a:solidFill>
                <a:latin typeface="+mn-lt"/>
                <a:ea typeface="georgia"/>
                <a:cs typeface="georgia"/>
                <a:sym typeface="georgia"/>
              </a:rPr>
              <a:t>Piltch</a:t>
            </a:r>
            <a:r>
              <a:rPr lang="en-US" dirty="0">
                <a:solidFill>
                  <a:srgbClr val="2A2A2A"/>
                </a:solidFill>
                <a:latin typeface="+mn-lt"/>
                <a:ea typeface="georgia"/>
                <a:cs typeface="georgia"/>
                <a:sym typeface="georgia"/>
              </a:rPr>
              <a:t> (GGP)</a:t>
            </a:r>
            <a:br>
              <a:rPr lang="en-US" dirty="0">
                <a:solidFill>
                  <a:srgbClr val="2A2A2A"/>
                </a:solidFill>
                <a:latin typeface="+mn-lt"/>
                <a:ea typeface="georgia"/>
                <a:cs typeface="georgia"/>
                <a:sym typeface="georgia"/>
              </a:rPr>
            </a:br>
            <a:r>
              <a:rPr lang="en-US" sz="2800" b="0" i="0" dirty="0">
                <a:solidFill>
                  <a:srgbClr val="2A2A2A"/>
                </a:solidFill>
                <a:latin typeface="+mn-lt"/>
                <a:ea typeface="georgia"/>
                <a:cs typeface="georgia"/>
                <a:sym typeface="georgia"/>
              </a:rPr>
              <a:t>Community &amp; Belonging Survey: Fall 2022</a:t>
            </a:r>
            <a:br>
              <a:rPr lang="en-US" sz="2800" b="0" i="0" dirty="0">
                <a:solidFill>
                  <a:srgbClr val="2A2A2A"/>
                </a:solidFill>
                <a:latin typeface="+mn-lt"/>
                <a:ea typeface="georgia"/>
                <a:cs typeface="georgia"/>
                <a:sym typeface="georgia"/>
              </a:rPr>
            </a:br>
            <a:br>
              <a:rPr lang="en-US" sz="2800" b="0" i="0" dirty="0">
                <a:solidFill>
                  <a:srgbClr val="2A2A2A"/>
                </a:solidFill>
                <a:latin typeface="+mn-lt"/>
                <a:ea typeface="georgia"/>
                <a:cs typeface="georgia"/>
                <a:sym typeface="georgia"/>
              </a:rPr>
            </a:br>
            <a:br>
              <a:rPr lang="en-US" sz="2800" b="0" i="0" dirty="0">
                <a:solidFill>
                  <a:srgbClr val="2A2A2A"/>
                </a:solidFill>
                <a:latin typeface="+mn-lt"/>
                <a:ea typeface="georgia"/>
                <a:cs typeface="georgia"/>
                <a:sym typeface="georgia"/>
              </a:rPr>
            </a:br>
            <a:endParaRPr lang="en-US" dirty="0"/>
          </a:p>
        </p:txBody>
      </p:sp>
      <p:sp>
        <p:nvSpPr>
          <p:cNvPr id="3" name="Text Placeholder 2">
            <a:extLst>
              <a:ext uri="{FF2B5EF4-FFF2-40B4-BE49-F238E27FC236}">
                <a16:creationId xmlns:a16="http://schemas.microsoft.com/office/drawing/2014/main" id="{C22C2966-8EBC-F31D-DADC-B7B9F368F434}"/>
              </a:ext>
            </a:extLst>
          </p:cNvPr>
          <p:cNvSpPr>
            <a:spLocks noGrp="1"/>
          </p:cNvSpPr>
          <p:nvPr>
            <p:ph type="body" idx="1"/>
          </p:nvPr>
        </p:nvSpPr>
        <p:spPr>
          <a:xfrm>
            <a:off x="328348" y="1550193"/>
            <a:ext cx="8481115" cy="3165197"/>
          </a:xfrm>
        </p:spPr>
        <p:txBody>
          <a:bodyPr/>
          <a:lstStyle/>
          <a:p>
            <a:r>
              <a:rPr lang="en-US" b="0" dirty="0">
                <a:effectLst/>
              </a:rPr>
              <a:t> </a:t>
            </a:r>
          </a:p>
          <a:p>
            <a:endParaRPr lang="en-US" sz="1600" dirty="0"/>
          </a:p>
          <a:p>
            <a:r>
              <a:rPr lang="en-US" sz="1600" dirty="0"/>
              <a:t>	</a:t>
            </a:r>
            <a:r>
              <a:rPr lang="en-US" sz="2800" dirty="0"/>
              <a:t>*18,000+ High School Students from </a:t>
            </a:r>
          </a:p>
          <a:p>
            <a:endParaRPr lang="en-US" sz="2800" dirty="0"/>
          </a:p>
          <a:p>
            <a:r>
              <a:rPr lang="en-US" sz="2800" dirty="0"/>
              <a:t>	*80 US Independent Schools</a:t>
            </a:r>
          </a:p>
          <a:p>
            <a:endParaRPr lang="en-US" sz="1600" dirty="0"/>
          </a:p>
          <a:p>
            <a:endParaRPr lang="en-US" sz="1600" dirty="0"/>
          </a:p>
        </p:txBody>
      </p:sp>
    </p:spTree>
    <p:extLst>
      <p:ext uri="{BB962C8B-B14F-4D97-AF65-F5344CB8AC3E}">
        <p14:creationId xmlns:p14="http://schemas.microsoft.com/office/powerpoint/2010/main" val="2193782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963C-218F-8B46-BC53-F151F7B8AC47}"/>
              </a:ext>
            </a:extLst>
          </p:cNvPr>
          <p:cNvSpPr>
            <a:spLocks noGrp="1"/>
          </p:cNvSpPr>
          <p:nvPr>
            <p:ph type="title"/>
          </p:nvPr>
        </p:nvSpPr>
        <p:spPr/>
        <p:txBody>
          <a:bodyPr/>
          <a:lstStyle/>
          <a:p>
            <a:r>
              <a:rPr lang="en-US" dirty="0"/>
              <a:t>GGP Community &amp; Belonging Survey</a:t>
            </a:r>
          </a:p>
        </p:txBody>
      </p:sp>
      <p:sp>
        <p:nvSpPr>
          <p:cNvPr id="3" name="Text Placeholder 2">
            <a:extLst>
              <a:ext uri="{FF2B5EF4-FFF2-40B4-BE49-F238E27FC236}">
                <a16:creationId xmlns:a16="http://schemas.microsoft.com/office/drawing/2014/main" id="{C22C2966-8EBC-F31D-DADC-B7B9F368F434}"/>
              </a:ext>
            </a:extLst>
          </p:cNvPr>
          <p:cNvSpPr>
            <a:spLocks noGrp="1"/>
          </p:cNvSpPr>
          <p:nvPr>
            <p:ph type="body" idx="1"/>
          </p:nvPr>
        </p:nvSpPr>
        <p:spPr>
          <a:xfrm>
            <a:off x="328348" y="1048215"/>
            <a:ext cx="8481115" cy="3667176"/>
          </a:xfrm>
        </p:spPr>
        <p:txBody>
          <a:bodyPr/>
          <a:lstStyle/>
          <a:p>
            <a:r>
              <a:rPr lang="en-US" b="0" dirty="0">
                <a:effectLst/>
              </a:rPr>
              <a:t>  </a:t>
            </a:r>
            <a:r>
              <a:rPr lang="en-US" dirty="0"/>
              <a:t>Demographic Measures</a:t>
            </a:r>
            <a:endParaRPr lang="en-US" b="0" dirty="0">
              <a:effectLst/>
            </a:endParaRPr>
          </a:p>
          <a:p>
            <a:r>
              <a:rPr lang="en-US" dirty="0"/>
              <a:t>	</a:t>
            </a:r>
          </a:p>
          <a:p>
            <a:r>
              <a:rPr lang="en-US" sz="1600" dirty="0"/>
              <a:t>		</a:t>
            </a:r>
            <a:r>
              <a:rPr lang="en-US" dirty="0"/>
              <a:t>*Schools from Every Region of the Country</a:t>
            </a:r>
          </a:p>
          <a:p>
            <a:endParaRPr lang="en-US" dirty="0"/>
          </a:p>
          <a:p>
            <a:r>
              <a:rPr lang="en-US" dirty="0"/>
              <a:t>		*All School Types: Day; Boarding; Day-Boarding; Special Needs; 	Coed; Single Gender</a:t>
            </a:r>
          </a:p>
          <a:p>
            <a:endParaRPr lang="en-US" dirty="0"/>
          </a:p>
          <a:p>
            <a:r>
              <a:rPr lang="en-US" dirty="0"/>
              <a:t>		*19+% of respondents identify as LBGTQ2S+</a:t>
            </a:r>
          </a:p>
          <a:p>
            <a:endParaRPr lang="en-US" dirty="0"/>
          </a:p>
          <a:p>
            <a:r>
              <a:rPr lang="en-US" dirty="0"/>
              <a:t>		*19% Report Receiving Help Outside of School  					</a:t>
            </a:r>
          </a:p>
        </p:txBody>
      </p:sp>
    </p:spTree>
    <p:extLst>
      <p:ext uri="{BB962C8B-B14F-4D97-AF65-F5344CB8AC3E}">
        <p14:creationId xmlns:p14="http://schemas.microsoft.com/office/powerpoint/2010/main" val="657116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963C-218F-8B46-BC53-F151F7B8AC47}"/>
              </a:ext>
            </a:extLst>
          </p:cNvPr>
          <p:cNvSpPr>
            <a:spLocks noGrp="1"/>
          </p:cNvSpPr>
          <p:nvPr>
            <p:ph type="title"/>
          </p:nvPr>
        </p:nvSpPr>
        <p:spPr/>
        <p:txBody>
          <a:bodyPr/>
          <a:lstStyle/>
          <a:p>
            <a:r>
              <a:rPr lang="en-US" dirty="0"/>
              <a:t>GGP Community &amp; Belonging Survey</a:t>
            </a:r>
          </a:p>
        </p:txBody>
      </p:sp>
      <p:sp>
        <p:nvSpPr>
          <p:cNvPr id="3" name="Text Placeholder 2">
            <a:extLst>
              <a:ext uri="{FF2B5EF4-FFF2-40B4-BE49-F238E27FC236}">
                <a16:creationId xmlns:a16="http://schemas.microsoft.com/office/drawing/2014/main" id="{C22C2966-8EBC-F31D-DADC-B7B9F368F434}"/>
              </a:ext>
            </a:extLst>
          </p:cNvPr>
          <p:cNvSpPr>
            <a:spLocks noGrp="1"/>
          </p:cNvSpPr>
          <p:nvPr>
            <p:ph type="body" idx="1"/>
          </p:nvPr>
        </p:nvSpPr>
        <p:spPr>
          <a:xfrm>
            <a:off x="328348" y="1048215"/>
            <a:ext cx="8481115" cy="3667176"/>
          </a:xfrm>
        </p:spPr>
        <p:txBody>
          <a:bodyPr/>
          <a:lstStyle/>
          <a:p>
            <a:r>
              <a:rPr lang="en-US" b="0" dirty="0">
                <a:effectLst/>
              </a:rPr>
              <a:t>  </a:t>
            </a:r>
            <a:r>
              <a:rPr lang="en-US" b="1" dirty="0">
                <a:effectLst/>
              </a:rPr>
              <a:t>General Satisfaction </a:t>
            </a:r>
          </a:p>
          <a:p>
            <a:r>
              <a:rPr lang="en-US" b="1" dirty="0"/>
              <a:t>	</a:t>
            </a:r>
          </a:p>
          <a:p>
            <a:r>
              <a:rPr lang="en-US" b="1" dirty="0"/>
              <a:t>		Lesser Satisfied with School/Life	33.5%</a:t>
            </a:r>
          </a:p>
          <a:p>
            <a:endParaRPr lang="en-US" b="1" dirty="0"/>
          </a:p>
          <a:p>
            <a:r>
              <a:rPr lang="en-US" b="1" dirty="0"/>
              <a:t>		Moderately Satisfied with School/Life	48%</a:t>
            </a:r>
          </a:p>
          <a:p>
            <a:endParaRPr lang="en-US" b="1" dirty="0"/>
          </a:p>
          <a:p>
            <a:r>
              <a:rPr lang="en-US" b="1" dirty="0"/>
              <a:t>		Mostly Satisfied with School/Life	18.5%</a:t>
            </a:r>
          </a:p>
          <a:p>
            <a:endParaRPr lang="en-US" b="1" dirty="0"/>
          </a:p>
          <a:p>
            <a:r>
              <a:rPr lang="en-US" b="1" dirty="0"/>
              <a:t>NOTE: Satisfaction Drops with Age/Experience 					</a:t>
            </a:r>
          </a:p>
        </p:txBody>
      </p:sp>
    </p:spTree>
    <p:extLst>
      <p:ext uri="{BB962C8B-B14F-4D97-AF65-F5344CB8AC3E}">
        <p14:creationId xmlns:p14="http://schemas.microsoft.com/office/powerpoint/2010/main" val="3378815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963C-218F-8B46-BC53-F151F7B8AC47}"/>
              </a:ext>
            </a:extLst>
          </p:cNvPr>
          <p:cNvSpPr>
            <a:spLocks noGrp="1"/>
          </p:cNvSpPr>
          <p:nvPr>
            <p:ph type="title"/>
          </p:nvPr>
        </p:nvSpPr>
        <p:spPr/>
        <p:txBody>
          <a:bodyPr/>
          <a:lstStyle/>
          <a:p>
            <a:r>
              <a:rPr lang="en-US" dirty="0"/>
              <a:t>GGP Community &amp; Belonging Survey</a:t>
            </a:r>
          </a:p>
        </p:txBody>
      </p:sp>
      <p:sp>
        <p:nvSpPr>
          <p:cNvPr id="3" name="Text Placeholder 2">
            <a:extLst>
              <a:ext uri="{FF2B5EF4-FFF2-40B4-BE49-F238E27FC236}">
                <a16:creationId xmlns:a16="http://schemas.microsoft.com/office/drawing/2014/main" id="{C22C2966-8EBC-F31D-DADC-B7B9F368F434}"/>
              </a:ext>
            </a:extLst>
          </p:cNvPr>
          <p:cNvSpPr>
            <a:spLocks noGrp="1"/>
          </p:cNvSpPr>
          <p:nvPr>
            <p:ph type="body" idx="1"/>
          </p:nvPr>
        </p:nvSpPr>
        <p:spPr>
          <a:xfrm>
            <a:off x="328348" y="1048215"/>
            <a:ext cx="8481115" cy="3667176"/>
          </a:xfrm>
        </p:spPr>
        <p:txBody>
          <a:bodyPr/>
          <a:lstStyle/>
          <a:p>
            <a:r>
              <a:rPr lang="en-US" b="0" dirty="0">
                <a:effectLst/>
              </a:rPr>
              <a:t>  </a:t>
            </a:r>
            <a:r>
              <a:rPr lang="en-US" b="1" dirty="0"/>
              <a:t>Important Findings/Correlations</a:t>
            </a:r>
            <a:r>
              <a:rPr lang="en-US" b="1" dirty="0">
                <a:effectLst/>
              </a:rPr>
              <a:t> </a:t>
            </a:r>
          </a:p>
          <a:p>
            <a:r>
              <a:rPr lang="en-US" b="1" dirty="0"/>
              <a:t>	</a:t>
            </a:r>
          </a:p>
          <a:p>
            <a:r>
              <a:rPr lang="en-US" b="1" dirty="0"/>
              <a:t>		*Males Doing Better Than Females</a:t>
            </a:r>
          </a:p>
          <a:p>
            <a:endParaRPr lang="en-US" b="1" dirty="0"/>
          </a:p>
          <a:p>
            <a:r>
              <a:rPr lang="en-US" b="1" dirty="0"/>
              <a:t>		*LBGTQ2S+ Students Were the Lowest in Every Category</a:t>
            </a:r>
          </a:p>
          <a:p>
            <a:endParaRPr lang="en-US" b="1" dirty="0"/>
          </a:p>
          <a:p>
            <a:r>
              <a:rPr lang="en-US" b="1" dirty="0"/>
              <a:t>		*22% of All Respondents Reported Experiencing Some Kind 	of Discrimination with Racial Discrimination Being the 	Overwhelming “Type” of Discrimination  </a:t>
            </a:r>
          </a:p>
        </p:txBody>
      </p:sp>
    </p:spTree>
    <p:extLst>
      <p:ext uri="{BB962C8B-B14F-4D97-AF65-F5344CB8AC3E}">
        <p14:creationId xmlns:p14="http://schemas.microsoft.com/office/powerpoint/2010/main" val="1774224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963C-218F-8B46-BC53-F151F7B8AC47}"/>
              </a:ext>
            </a:extLst>
          </p:cNvPr>
          <p:cNvSpPr>
            <a:spLocks noGrp="1"/>
          </p:cNvSpPr>
          <p:nvPr>
            <p:ph type="title"/>
          </p:nvPr>
        </p:nvSpPr>
        <p:spPr/>
        <p:txBody>
          <a:bodyPr/>
          <a:lstStyle/>
          <a:p>
            <a:r>
              <a:rPr lang="en-US" dirty="0"/>
              <a:t>GGP Community &amp; Belonging Survey</a:t>
            </a:r>
          </a:p>
        </p:txBody>
      </p:sp>
      <p:sp>
        <p:nvSpPr>
          <p:cNvPr id="3" name="Text Placeholder 2">
            <a:extLst>
              <a:ext uri="{FF2B5EF4-FFF2-40B4-BE49-F238E27FC236}">
                <a16:creationId xmlns:a16="http://schemas.microsoft.com/office/drawing/2014/main" id="{C22C2966-8EBC-F31D-DADC-B7B9F368F434}"/>
              </a:ext>
            </a:extLst>
          </p:cNvPr>
          <p:cNvSpPr>
            <a:spLocks noGrp="1"/>
          </p:cNvSpPr>
          <p:nvPr>
            <p:ph type="body" idx="1"/>
          </p:nvPr>
        </p:nvSpPr>
        <p:spPr>
          <a:xfrm>
            <a:off x="328348" y="925931"/>
            <a:ext cx="8481115" cy="3789460"/>
          </a:xfrm>
        </p:spPr>
        <p:txBody>
          <a:bodyPr/>
          <a:lstStyle/>
          <a:p>
            <a:r>
              <a:rPr lang="en-US" b="0" dirty="0">
                <a:effectLst/>
              </a:rPr>
              <a:t>  </a:t>
            </a:r>
            <a:r>
              <a:rPr lang="en-US" b="1" dirty="0">
                <a:effectLst/>
              </a:rPr>
              <a:t>The Top Five </a:t>
            </a:r>
            <a:r>
              <a:rPr lang="en-US" b="1" dirty="0"/>
              <a:t>Correlating Qualities with Satisfaction</a:t>
            </a:r>
          </a:p>
          <a:p>
            <a:endParaRPr lang="en-US" b="1" dirty="0">
              <a:effectLst/>
            </a:endParaRPr>
          </a:p>
          <a:p>
            <a:r>
              <a:rPr lang="en-US" sz="1800" b="1" dirty="0"/>
              <a:t>*The school encourages a love of learning.</a:t>
            </a:r>
          </a:p>
          <a:p>
            <a:endParaRPr lang="en-US" sz="1800" b="1" dirty="0"/>
          </a:p>
          <a:p>
            <a:r>
              <a:rPr lang="en-US" sz="1800" b="1" dirty="0">
                <a:effectLst/>
              </a:rPr>
              <a:t>*I feel a strong sense of </a:t>
            </a:r>
            <a:r>
              <a:rPr lang="en-US" sz="1800" b="1" dirty="0"/>
              <a:t>belonging.</a:t>
            </a:r>
          </a:p>
          <a:p>
            <a:endParaRPr lang="en-US" sz="1800" b="1" dirty="0"/>
          </a:p>
          <a:p>
            <a:r>
              <a:rPr lang="en-US" sz="1800" b="1" dirty="0">
                <a:effectLst/>
              </a:rPr>
              <a:t>*I feel that I gain a meaningful positive value from being a part of the school community.</a:t>
            </a:r>
          </a:p>
          <a:p>
            <a:endParaRPr lang="en-US" sz="1800" b="1" dirty="0">
              <a:effectLst/>
            </a:endParaRPr>
          </a:p>
          <a:p>
            <a:r>
              <a:rPr lang="en-US" sz="1800" b="1" dirty="0"/>
              <a:t>*I feel valued and respected at my school.</a:t>
            </a:r>
          </a:p>
          <a:p>
            <a:endParaRPr lang="en-US" sz="1800" b="1" dirty="0">
              <a:effectLst/>
            </a:endParaRPr>
          </a:p>
          <a:p>
            <a:r>
              <a:rPr lang="en-US" sz="1800" b="1" dirty="0">
                <a:effectLst/>
              </a:rPr>
              <a:t>*I feel emotionally safe at my school. </a:t>
            </a:r>
          </a:p>
          <a:p>
            <a:r>
              <a:rPr lang="en-US" b="1" dirty="0"/>
              <a:t>	</a:t>
            </a:r>
          </a:p>
          <a:p>
            <a:r>
              <a:rPr lang="en-US" b="1" dirty="0"/>
              <a:t>		</a:t>
            </a:r>
          </a:p>
        </p:txBody>
      </p:sp>
    </p:spTree>
    <p:extLst>
      <p:ext uri="{BB962C8B-B14F-4D97-AF65-F5344CB8AC3E}">
        <p14:creationId xmlns:p14="http://schemas.microsoft.com/office/powerpoint/2010/main" val="29313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5"/>
          <p:cNvSpPr txBox="1">
            <a:spLocks noGrp="1"/>
          </p:cNvSpPr>
          <p:nvPr>
            <p:ph type="body" idx="1"/>
          </p:nvPr>
        </p:nvSpPr>
        <p:spPr>
          <a:xfrm>
            <a:off x="1" y="270128"/>
            <a:ext cx="9144000" cy="47171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lt1"/>
              </a:buClr>
              <a:buSzPts val="3600"/>
              <a:buNone/>
            </a:pPr>
            <a:r>
              <a:rPr lang="en-US" dirty="0"/>
              <a:t>School Culture…A Conversation </a:t>
            </a:r>
            <a:endParaRPr dirty="0"/>
          </a:p>
        </p:txBody>
      </p:sp>
      <p:sp>
        <p:nvSpPr>
          <p:cNvPr id="66" name="Google Shape;66;p5"/>
          <p:cNvSpPr txBox="1"/>
          <p:nvPr/>
        </p:nvSpPr>
        <p:spPr>
          <a:xfrm>
            <a:off x="371475" y="934713"/>
            <a:ext cx="8053334" cy="383802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880"/>
              </a:spcBef>
              <a:spcAft>
                <a:spcPts val="0"/>
              </a:spcAft>
              <a:buClr>
                <a:schemeClr val="lt1"/>
              </a:buClr>
              <a:buSzPts val="4400"/>
              <a:buFont typeface="Arial"/>
              <a:buNone/>
            </a:pPr>
            <a:endParaRPr dirty="0"/>
          </a:p>
        </p:txBody>
      </p:sp>
      <p:pic>
        <p:nvPicPr>
          <p:cNvPr id="5" name="Picture 4" descr="A group of people in a classroom&#10;&#10;Description automatically generated with medium confidence">
            <a:extLst>
              <a:ext uri="{FF2B5EF4-FFF2-40B4-BE49-F238E27FC236}">
                <a16:creationId xmlns:a16="http://schemas.microsoft.com/office/drawing/2014/main" id="{6DE0D9CF-9B80-FA36-E69D-3931F24FC6A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5585" y="839629"/>
            <a:ext cx="7152830" cy="4118487"/>
          </a:xfrm>
          <a:prstGeom prst="rect">
            <a:avLst/>
          </a:prstGeom>
        </p:spPr>
      </p:pic>
      <p:sp>
        <p:nvSpPr>
          <p:cNvPr id="6" name="TextBox 5">
            <a:extLst>
              <a:ext uri="{FF2B5EF4-FFF2-40B4-BE49-F238E27FC236}">
                <a16:creationId xmlns:a16="http://schemas.microsoft.com/office/drawing/2014/main" id="{97CB5BF7-0233-18BA-FBDE-2AB155AC9A3B}"/>
              </a:ext>
            </a:extLst>
          </p:cNvPr>
          <p:cNvSpPr txBox="1"/>
          <p:nvPr/>
        </p:nvSpPr>
        <p:spPr>
          <a:xfrm>
            <a:off x="995585" y="5143500"/>
            <a:ext cx="7152830" cy="230832"/>
          </a:xfrm>
          <a:prstGeom prst="rect">
            <a:avLst/>
          </a:prstGeom>
          <a:noFill/>
        </p:spPr>
        <p:txBody>
          <a:bodyPr wrap="square" rtlCol="0">
            <a:spAutoFit/>
          </a:bodyPr>
          <a:lstStyle/>
          <a:p>
            <a:r>
              <a:rPr lang="en-US" sz="900">
                <a:hlinkClick r:id="rId4" tooltip="https://blog.donnamillerfry.com/transforming-school-culture/transforming-school-culture-chapter-1/"/>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3082537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CD97-0BEC-18C6-E163-C8C59090B6DE}"/>
              </a:ext>
            </a:extLst>
          </p:cNvPr>
          <p:cNvSpPr>
            <a:spLocks noGrp="1"/>
          </p:cNvSpPr>
          <p:nvPr>
            <p:ph type="title"/>
          </p:nvPr>
        </p:nvSpPr>
        <p:spPr/>
        <p:txBody>
          <a:bodyPr/>
          <a:lstStyle/>
          <a:p>
            <a:r>
              <a:rPr lang="en-US" dirty="0"/>
              <a:t>GGP Community &amp; Belonging Survey</a:t>
            </a:r>
          </a:p>
        </p:txBody>
      </p:sp>
      <p:sp>
        <p:nvSpPr>
          <p:cNvPr id="3" name="Text Placeholder 2">
            <a:extLst>
              <a:ext uri="{FF2B5EF4-FFF2-40B4-BE49-F238E27FC236}">
                <a16:creationId xmlns:a16="http://schemas.microsoft.com/office/drawing/2014/main" id="{FB6D9D6E-6336-87FE-6A7D-2466BE4C4E09}"/>
              </a:ext>
            </a:extLst>
          </p:cNvPr>
          <p:cNvSpPr>
            <a:spLocks noGrp="1"/>
          </p:cNvSpPr>
          <p:nvPr>
            <p:ph type="body" idx="1"/>
          </p:nvPr>
        </p:nvSpPr>
        <p:spPr/>
        <p:txBody>
          <a:bodyPr/>
          <a:lstStyle/>
          <a:p>
            <a:r>
              <a:rPr lang="en-US" sz="2400" dirty="0"/>
              <a:t>Key Finding: Homework (The “Saddle Effect”)</a:t>
            </a:r>
          </a:p>
          <a:p>
            <a:endParaRPr lang="en-US" sz="2400" dirty="0"/>
          </a:p>
          <a:p>
            <a:r>
              <a:rPr lang="en-US" sz="2400" dirty="0"/>
              <a:t>	Students who identified as “less satisfied” either studied less than one hour per night or more than three hours per night.</a:t>
            </a:r>
          </a:p>
          <a:p>
            <a:endParaRPr lang="en-US" sz="2400" dirty="0"/>
          </a:p>
          <a:p>
            <a:endParaRPr lang="en-US" dirty="0"/>
          </a:p>
        </p:txBody>
      </p:sp>
    </p:spTree>
    <p:extLst>
      <p:ext uri="{BB962C8B-B14F-4D97-AF65-F5344CB8AC3E}">
        <p14:creationId xmlns:p14="http://schemas.microsoft.com/office/powerpoint/2010/main" val="2165248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CD97-0BEC-18C6-E163-C8C59090B6DE}"/>
              </a:ext>
            </a:extLst>
          </p:cNvPr>
          <p:cNvSpPr>
            <a:spLocks noGrp="1"/>
          </p:cNvSpPr>
          <p:nvPr>
            <p:ph type="title"/>
          </p:nvPr>
        </p:nvSpPr>
        <p:spPr/>
        <p:txBody>
          <a:bodyPr/>
          <a:lstStyle/>
          <a:p>
            <a:r>
              <a:rPr lang="en-US" dirty="0"/>
              <a:t>GGP Community &amp; Belonging Survey</a:t>
            </a:r>
          </a:p>
        </p:txBody>
      </p:sp>
      <p:sp>
        <p:nvSpPr>
          <p:cNvPr id="3" name="Text Placeholder 2">
            <a:extLst>
              <a:ext uri="{FF2B5EF4-FFF2-40B4-BE49-F238E27FC236}">
                <a16:creationId xmlns:a16="http://schemas.microsoft.com/office/drawing/2014/main" id="{FB6D9D6E-6336-87FE-6A7D-2466BE4C4E09}"/>
              </a:ext>
            </a:extLst>
          </p:cNvPr>
          <p:cNvSpPr>
            <a:spLocks noGrp="1"/>
          </p:cNvSpPr>
          <p:nvPr>
            <p:ph type="body" idx="1"/>
          </p:nvPr>
        </p:nvSpPr>
        <p:spPr/>
        <p:txBody>
          <a:bodyPr/>
          <a:lstStyle/>
          <a:p>
            <a:r>
              <a:rPr lang="en-US" sz="2400" dirty="0"/>
              <a:t>Key Finding: Social Media</a:t>
            </a:r>
          </a:p>
          <a:p>
            <a:endParaRPr lang="en-US" sz="2400" dirty="0"/>
          </a:p>
          <a:p>
            <a:r>
              <a:rPr lang="en-US" sz="2400" dirty="0"/>
              <a:t>	</a:t>
            </a:r>
            <a:r>
              <a:rPr lang="en-US" dirty="0"/>
              <a:t>*There was no positive correlation in any group of students related to use of social media.</a:t>
            </a:r>
          </a:p>
          <a:p>
            <a:endParaRPr lang="en-US" dirty="0"/>
          </a:p>
          <a:p>
            <a:r>
              <a:rPr lang="en-US" dirty="0"/>
              <a:t>	*Girls spend more time on social media than boys.</a:t>
            </a:r>
          </a:p>
          <a:p>
            <a:endParaRPr lang="en-US" dirty="0"/>
          </a:p>
          <a:p>
            <a:r>
              <a:rPr lang="en-US" dirty="0"/>
              <a:t>	*A significant percentage of students (usually in the “less satisfied” group) spent as much as five hours per day on social media. </a:t>
            </a:r>
          </a:p>
          <a:p>
            <a:endParaRPr lang="en-US" sz="2400" dirty="0"/>
          </a:p>
          <a:p>
            <a:endParaRPr lang="en-US" dirty="0"/>
          </a:p>
        </p:txBody>
      </p:sp>
    </p:spTree>
    <p:extLst>
      <p:ext uri="{BB962C8B-B14F-4D97-AF65-F5344CB8AC3E}">
        <p14:creationId xmlns:p14="http://schemas.microsoft.com/office/powerpoint/2010/main" val="1416478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CD97-0BEC-18C6-E163-C8C59090B6DE}"/>
              </a:ext>
            </a:extLst>
          </p:cNvPr>
          <p:cNvSpPr>
            <a:spLocks noGrp="1"/>
          </p:cNvSpPr>
          <p:nvPr>
            <p:ph type="title"/>
          </p:nvPr>
        </p:nvSpPr>
        <p:spPr/>
        <p:txBody>
          <a:bodyPr/>
          <a:lstStyle/>
          <a:p>
            <a:r>
              <a:rPr lang="en-US" dirty="0"/>
              <a:t>GGP Community &amp; Belonging Survey</a:t>
            </a:r>
          </a:p>
        </p:txBody>
      </p:sp>
      <p:sp>
        <p:nvSpPr>
          <p:cNvPr id="3" name="Text Placeholder 2">
            <a:extLst>
              <a:ext uri="{FF2B5EF4-FFF2-40B4-BE49-F238E27FC236}">
                <a16:creationId xmlns:a16="http://schemas.microsoft.com/office/drawing/2014/main" id="{FB6D9D6E-6336-87FE-6A7D-2466BE4C4E09}"/>
              </a:ext>
            </a:extLst>
          </p:cNvPr>
          <p:cNvSpPr>
            <a:spLocks noGrp="1"/>
          </p:cNvSpPr>
          <p:nvPr>
            <p:ph type="body" idx="1"/>
          </p:nvPr>
        </p:nvSpPr>
        <p:spPr/>
        <p:txBody>
          <a:bodyPr/>
          <a:lstStyle/>
          <a:p>
            <a:r>
              <a:rPr lang="en-US" sz="2400" dirty="0"/>
              <a:t>Key Finding: Sleep</a:t>
            </a:r>
          </a:p>
          <a:p>
            <a:endParaRPr lang="en-US" sz="2400" dirty="0"/>
          </a:p>
          <a:p>
            <a:r>
              <a:rPr lang="en-US" sz="2400" dirty="0"/>
              <a:t>	</a:t>
            </a:r>
            <a:r>
              <a:rPr lang="en-US" dirty="0"/>
              <a:t>*Only 10% of students report getting 8+ hours of sleep per night.</a:t>
            </a:r>
          </a:p>
          <a:p>
            <a:endParaRPr lang="en-US" dirty="0"/>
          </a:p>
          <a:p>
            <a:r>
              <a:rPr lang="en-US" dirty="0"/>
              <a:t>	*There was a positive correlation between amount of sleep and “satisfaction.” </a:t>
            </a:r>
          </a:p>
          <a:p>
            <a:endParaRPr lang="en-US" dirty="0"/>
          </a:p>
          <a:p>
            <a:r>
              <a:rPr lang="en-US" dirty="0"/>
              <a:t>	*There was a negative correlation between sleep and use of social media. </a:t>
            </a:r>
          </a:p>
          <a:p>
            <a:endParaRPr lang="en-US" sz="2400" dirty="0"/>
          </a:p>
          <a:p>
            <a:endParaRPr lang="en-US" dirty="0"/>
          </a:p>
        </p:txBody>
      </p:sp>
    </p:spTree>
    <p:extLst>
      <p:ext uri="{BB962C8B-B14F-4D97-AF65-F5344CB8AC3E}">
        <p14:creationId xmlns:p14="http://schemas.microsoft.com/office/powerpoint/2010/main" val="5052084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A2DB-8696-B7D1-5AA3-73DF5E801E38}"/>
              </a:ext>
            </a:extLst>
          </p:cNvPr>
          <p:cNvSpPr>
            <a:spLocks noGrp="1"/>
          </p:cNvSpPr>
          <p:nvPr>
            <p:ph type="title"/>
          </p:nvPr>
        </p:nvSpPr>
        <p:spPr/>
        <p:txBody>
          <a:bodyPr/>
          <a:lstStyle/>
          <a:p>
            <a:r>
              <a:rPr lang="en-US" sz="2400" dirty="0"/>
              <a:t>VI. </a:t>
            </a:r>
            <a:r>
              <a:rPr lang="en-US" sz="2000" dirty="0"/>
              <a:t>Heads of School…Building the Culture You Aspire to Have</a:t>
            </a:r>
          </a:p>
        </p:txBody>
      </p:sp>
      <p:sp>
        <p:nvSpPr>
          <p:cNvPr id="7" name="Text Placeholder 6">
            <a:extLst>
              <a:ext uri="{FF2B5EF4-FFF2-40B4-BE49-F238E27FC236}">
                <a16:creationId xmlns:a16="http://schemas.microsoft.com/office/drawing/2014/main" id="{8D459F4D-003E-589D-3E6C-8692C02182AA}"/>
              </a:ext>
            </a:extLst>
          </p:cNvPr>
          <p:cNvSpPr>
            <a:spLocks noGrp="1"/>
          </p:cNvSpPr>
          <p:nvPr>
            <p:ph type="body" idx="1"/>
          </p:nvPr>
        </p:nvSpPr>
        <p:spPr>
          <a:xfrm>
            <a:off x="4293394" y="1212206"/>
            <a:ext cx="4516069" cy="3350650"/>
          </a:xfrm>
        </p:spPr>
        <p:txBody>
          <a:bodyPr/>
          <a:lstStyle/>
          <a:p>
            <a:r>
              <a:rPr lang="en-US" sz="2400" b="1" i="1" dirty="0"/>
              <a:t>So, what do you do next? What can you begin to do in the next weeks &amp; months? </a:t>
            </a:r>
          </a:p>
          <a:p>
            <a:endParaRPr lang="en-US" sz="2400" b="1" i="1" dirty="0"/>
          </a:p>
          <a:p>
            <a:r>
              <a:rPr lang="en-US" sz="2400" b="1" i="1" dirty="0"/>
              <a:t>My counsel is both “Reflective” </a:t>
            </a:r>
            <a:r>
              <a:rPr lang="en-US" sz="2400" b="1" i="1" u="sng" dirty="0"/>
              <a:t>and</a:t>
            </a:r>
            <a:r>
              <a:rPr lang="en-US" sz="2400" b="1" i="1" dirty="0"/>
              <a:t> “Prescriptive”</a:t>
            </a:r>
          </a:p>
        </p:txBody>
      </p:sp>
      <p:pic>
        <p:nvPicPr>
          <p:cNvPr id="9" name="Picture 8" descr="A picture containing text&#10;&#10;Description automatically generated">
            <a:extLst>
              <a:ext uri="{FF2B5EF4-FFF2-40B4-BE49-F238E27FC236}">
                <a16:creationId xmlns:a16="http://schemas.microsoft.com/office/drawing/2014/main" id="{8ABBA617-47BA-3BEB-FACB-FBC56CC7B6C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14400" y="1443037"/>
            <a:ext cx="3186113" cy="2934226"/>
          </a:xfrm>
          <a:prstGeom prst="rect">
            <a:avLst/>
          </a:prstGeom>
        </p:spPr>
      </p:pic>
      <p:sp>
        <p:nvSpPr>
          <p:cNvPr id="10" name="TextBox 9">
            <a:extLst>
              <a:ext uri="{FF2B5EF4-FFF2-40B4-BE49-F238E27FC236}">
                <a16:creationId xmlns:a16="http://schemas.microsoft.com/office/drawing/2014/main" id="{FE664B73-0C8E-647B-974A-3F0FDA522217}"/>
              </a:ext>
            </a:extLst>
          </p:cNvPr>
          <p:cNvSpPr txBox="1"/>
          <p:nvPr/>
        </p:nvSpPr>
        <p:spPr>
          <a:xfrm>
            <a:off x="914400" y="3700462"/>
            <a:ext cx="7315200" cy="230832"/>
          </a:xfrm>
          <a:prstGeom prst="rect">
            <a:avLst/>
          </a:prstGeom>
          <a:noFill/>
        </p:spPr>
        <p:txBody>
          <a:bodyPr wrap="square" rtlCol="0">
            <a:spAutoFit/>
          </a:bodyPr>
          <a:lstStyle/>
          <a:p>
            <a:r>
              <a:rPr lang="en-US" sz="900">
                <a:hlinkClick r:id="rId3" tooltip="https://courses.lumenlearning.com/wmopen-organizationalbehavior/chapter/internal-factors-of-organizational-culture/"/>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721660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16B55-2129-F824-51AA-E9DF1BCBB8D7}"/>
              </a:ext>
            </a:extLst>
          </p:cNvPr>
          <p:cNvSpPr>
            <a:spLocks noGrp="1"/>
          </p:cNvSpPr>
          <p:nvPr>
            <p:ph type="title"/>
          </p:nvPr>
        </p:nvSpPr>
        <p:spPr/>
        <p:txBody>
          <a:bodyPr/>
          <a:lstStyle/>
          <a:p>
            <a:r>
              <a:rPr lang="en-US" sz="2400" dirty="0"/>
              <a:t>Strategies for Building the Culture You Aspire to Have</a:t>
            </a:r>
          </a:p>
        </p:txBody>
      </p:sp>
      <p:pic>
        <p:nvPicPr>
          <p:cNvPr id="5" name="Picture 4" descr="A tree in a field&#10;&#10;Description automatically generated with medium confidence">
            <a:extLst>
              <a:ext uri="{FF2B5EF4-FFF2-40B4-BE49-F238E27FC236}">
                <a16:creationId xmlns:a16="http://schemas.microsoft.com/office/drawing/2014/main" id="{D1985772-514D-BBE8-E3BC-ECC4250705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443412" y="1076790"/>
            <a:ext cx="4700587" cy="3895260"/>
          </a:xfrm>
          <a:prstGeom prst="rect">
            <a:avLst/>
          </a:prstGeom>
        </p:spPr>
      </p:pic>
      <p:sp>
        <p:nvSpPr>
          <p:cNvPr id="6" name="TextBox 5">
            <a:extLst>
              <a:ext uri="{FF2B5EF4-FFF2-40B4-BE49-F238E27FC236}">
                <a16:creationId xmlns:a16="http://schemas.microsoft.com/office/drawing/2014/main" id="{5CD22464-3C82-BC3D-FEA0-BAA3C8B09209}"/>
              </a:ext>
            </a:extLst>
          </p:cNvPr>
          <p:cNvSpPr txBox="1"/>
          <p:nvPr/>
        </p:nvSpPr>
        <p:spPr>
          <a:xfrm>
            <a:off x="4443412" y="4972050"/>
            <a:ext cx="4700587" cy="230832"/>
          </a:xfrm>
          <a:prstGeom prst="rect">
            <a:avLst/>
          </a:prstGeom>
          <a:noFill/>
        </p:spPr>
        <p:txBody>
          <a:bodyPr wrap="square" rtlCol="0">
            <a:spAutoFit/>
          </a:bodyPr>
          <a:lstStyle/>
          <a:p>
            <a:r>
              <a:rPr lang="en-US" sz="900">
                <a:hlinkClick r:id="rId3" tooltip="https://famvin.org/en/2020/02/17/the-vincentian-family-a-fruitful-and-flourishing-tree/"/>
              </a:rPr>
              <a:t>This Photo</a:t>
            </a:r>
            <a:r>
              <a:rPr lang="en-US" sz="900"/>
              <a:t> by Unknown Author is licensed under </a:t>
            </a:r>
            <a:r>
              <a:rPr lang="en-US" sz="900">
                <a:hlinkClick r:id="rId4" tooltip="https://creativecommons.org/licenses/by/3.0/"/>
              </a:rPr>
              <a:t>CC BY</a:t>
            </a:r>
            <a:endParaRPr lang="en-US" sz="900"/>
          </a:p>
        </p:txBody>
      </p:sp>
      <p:graphicFrame>
        <p:nvGraphicFramePr>
          <p:cNvPr id="8" name="Text Placeholder 2">
            <a:extLst>
              <a:ext uri="{FF2B5EF4-FFF2-40B4-BE49-F238E27FC236}">
                <a16:creationId xmlns:a16="http://schemas.microsoft.com/office/drawing/2014/main" id="{0460F331-7C41-DB78-3D42-5EAE7BAD2034}"/>
              </a:ext>
            </a:extLst>
          </p:cNvPr>
          <p:cNvGraphicFramePr/>
          <p:nvPr>
            <p:extLst>
              <p:ext uri="{D42A27DB-BD31-4B8C-83A1-F6EECF244321}">
                <p14:modId xmlns:p14="http://schemas.microsoft.com/office/powerpoint/2010/main" val="3418940692"/>
              </p:ext>
            </p:extLst>
          </p:nvPr>
        </p:nvGraphicFramePr>
        <p:xfrm>
          <a:off x="328348" y="1076790"/>
          <a:ext cx="3943616" cy="35146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761827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9"/>
          <p:cNvSpPr txBox="1">
            <a:spLocks noGrp="1"/>
          </p:cNvSpPr>
          <p:nvPr>
            <p:ph type="title"/>
          </p:nvPr>
        </p:nvSpPr>
        <p:spPr>
          <a:xfrm>
            <a:off x="328348" y="428109"/>
            <a:ext cx="8481115" cy="4978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US" dirty="0"/>
              <a:t>From the ISM 2016 Head’s Well-Being Study:</a:t>
            </a:r>
            <a:br>
              <a:rPr lang="en-US" dirty="0"/>
            </a:br>
            <a:r>
              <a:rPr lang="en-US" dirty="0"/>
              <a:t>School Culture (R=.47; R</a:t>
            </a:r>
            <a:r>
              <a:rPr lang="en-US" baseline="30000" dirty="0"/>
              <a:t>2</a:t>
            </a:r>
            <a:r>
              <a:rPr lang="en-US" dirty="0"/>
              <a:t>=.23)</a:t>
            </a:r>
            <a:endParaRPr baseline="30000" dirty="0"/>
          </a:p>
        </p:txBody>
      </p:sp>
      <p:sp>
        <p:nvSpPr>
          <p:cNvPr id="382" name="Google Shape;382;p49"/>
          <p:cNvSpPr txBox="1">
            <a:spLocks noGrp="1"/>
          </p:cNvSpPr>
          <p:nvPr>
            <p:ph type="body" idx="1"/>
          </p:nvPr>
        </p:nvSpPr>
        <p:spPr>
          <a:xfrm>
            <a:off x="328348" y="1048215"/>
            <a:ext cx="8481115" cy="3514641"/>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400"/>
              </a:spcBef>
              <a:spcAft>
                <a:spcPts val="0"/>
              </a:spcAft>
              <a:buSzPts val="2000"/>
              <a:buNone/>
            </a:pPr>
            <a:endParaRPr sz="3200"/>
          </a:p>
          <a:p>
            <a:pPr marL="457200" lvl="0" indent="-228600" algn="ctr" rtl="0">
              <a:lnSpc>
                <a:spcPct val="100000"/>
              </a:lnSpc>
              <a:spcBef>
                <a:spcPts val="400"/>
              </a:spcBef>
              <a:spcAft>
                <a:spcPts val="0"/>
              </a:spcAft>
              <a:buSzPts val="2000"/>
              <a:buNone/>
            </a:pPr>
            <a:endParaRPr sz="3200"/>
          </a:p>
          <a:p>
            <a:pPr marL="457200" lvl="0" indent="-228600" algn="ctr" rtl="0">
              <a:lnSpc>
                <a:spcPct val="100000"/>
              </a:lnSpc>
              <a:spcBef>
                <a:spcPts val="400"/>
              </a:spcBef>
              <a:spcAft>
                <a:spcPts val="0"/>
              </a:spcAft>
              <a:buSzPts val="2000"/>
              <a:buNone/>
            </a:pPr>
            <a:endParaRPr sz="3200"/>
          </a:p>
          <a:p>
            <a:pPr marL="457200" lvl="0" indent="-228600" algn="ctr" rtl="0">
              <a:lnSpc>
                <a:spcPct val="100000"/>
              </a:lnSpc>
              <a:spcBef>
                <a:spcPts val="400"/>
              </a:spcBef>
              <a:spcAft>
                <a:spcPts val="0"/>
              </a:spcAft>
              <a:buSzPts val="2000"/>
              <a:buNone/>
            </a:pPr>
            <a:endParaRPr sz="3200"/>
          </a:p>
          <a:p>
            <a:pPr marL="457200" lvl="0" indent="-228600" algn="ctr" rtl="0">
              <a:lnSpc>
                <a:spcPct val="100000"/>
              </a:lnSpc>
              <a:spcBef>
                <a:spcPts val="400"/>
              </a:spcBef>
              <a:spcAft>
                <a:spcPts val="0"/>
              </a:spcAft>
              <a:buSzPts val="2000"/>
              <a:buNone/>
            </a:pPr>
            <a:endParaRPr sz="3200"/>
          </a:p>
          <a:p>
            <a:pPr marL="457200" lvl="0" indent="-228600" algn="ctr" rtl="0">
              <a:lnSpc>
                <a:spcPct val="100000"/>
              </a:lnSpc>
              <a:spcBef>
                <a:spcPts val="400"/>
              </a:spcBef>
              <a:spcAft>
                <a:spcPts val="0"/>
              </a:spcAft>
              <a:buSzPts val="2000"/>
              <a:buNone/>
            </a:pPr>
            <a:r>
              <a:rPr lang="en-US" sz="3200"/>
              <a:t>Leadership Matters</a:t>
            </a:r>
            <a:endParaRPr/>
          </a:p>
        </p:txBody>
      </p:sp>
      <p:grpSp>
        <p:nvGrpSpPr>
          <p:cNvPr id="383" name="Google Shape;383;p49"/>
          <p:cNvGrpSpPr/>
          <p:nvPr/>
        </p:nvGrpSpPr>
        <p:grpSpPr>
          <a:xfrm>
            <a:off x="1334668" y="2224878"/>
            <a:ext cx="6468473" cy="1442310"/>
            <a:chOff x="1088" y="1017951"/>
            <a:chExt cx="6468473" cy="1442310"/>
          </a:xfrm>
        </p:grpSpPr>
        <p:sp>
          <p:nvSpPr>
            <p:cNvPr id="384" name="Google Shape;384;p49"/>
            <p:cNvSpPr/>
            <p:nvPr/>
          </p:nvSpPr>
          <p:spPr>
            <a:xfrm>
              <a:off x="1088" y="1017951"/>
              <a:ext cx="1442310" cy="1442310"/>
            </a:xfrm>
            <a:prstGeom prst="ellipse">
              <a:avLst/>
            </a:prstGeom>
            <a:solidFill>
              <a:srgbClr val="BF504D"/>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9"/>
            <p:cNvSpPr txBox="1"/>
            <p:nvPr/>
          </p:nvSpPr>
          <p:spPr>
            <a:xfrm>
              <a:off x="212309" y="1229172"/>
              <a:ext cx="1019868" cy="101986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Faculty Culture</a:t>
              </a:r>
              <a:endParaRPr/>
            </a:p>
          </p:txBody>
        </p:sp>
        <p:sp>
          <p:nvSpPr>
            <p:cNvPr id="386" name="Google Shape;386;p49"/>
            <p:cNvSpPr/>
            <p:nvPr/>
          </p:nvSpPr>
          <p:spPr>
            <a:xfrm>
              <a:off x="1560514" y="1320836"/>
              <a:ext cx="836540" cy="836540"/>
            </a:xfrm>
            <a:prstGeom prst="mathEqual">
              <a:avLst>
                <a:gd name="adj1" fmla="val 23520"/>
                <a:gd name="adj2" fmla="val 11760"/>
              </a:avLst>
            </a:prstGeom>
            <a:solidFill>
              <a:srgbClr val="BF5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9"/>
            <p:cNvSpPr txBox="1"/>
            <p:nvPr/>
          </p:nvSpPr>
          <p:spPr>
            <a:xfrm>
              <a:off x="1671397" y="1493163"/>
              <a:ext cx="614774" cy="49188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388" name="Google Shape;388;p49"/>
            <p:cNvSpPr/>
            <p:nvPr/>
          </p:nvSpPr>
          <p:spPr>
            <a:xfrm>
              <a:off x="2514169" y="1017951"/>
              <a:ext cx="1442310" cy="1442310"/>
            </a:xfrm>
            <a:prstGeom prst="ellipse">
              <a:avLst/>
            </a:prstGeom>
            <a:solidFill>
              <a:srgbClr val="BB9952"/>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9"/>
            <p:cNvSpPr txBox="1"/>
            <p:nvPr/>
          </p:nvSpPr>
          <p:spPr>
            <a:xfrm>
              <a:off x="2725390" y="1229172"/>
              <a:ext cx="1019868" cy="101986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Head’s Means of Support</a:t>
              </a:r>
              <a:endParaRPr/>
            </a:p>
          </p:txBody>
        </p:sp>
        <p:sp>
          <p:nvSpPr>
            <p:cNvPr id="390" name="Google Shape;390;p49"/>
            <p:cNvSpPr/>
            <p:nvPr/>
          </p:nvSpPr>
          <p:spPr>
            <a:xfrm>
              <a:off x="4073595" y="1320836"/>
              <a:ext cx="836540" cy="836540"/>
            </a:xfrm>
            <a:prstGeom prst="mathPlus">
              <a:avLst>
                <a:gd name="adj1" fmla="val 23520"/>
              </a:avLst>
            </a:prstGeom>
            <a:solidFill>
              <a:srgbClr val="99B9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9"/>
            <p:cNvSpPr txBox="1"/>
            <p:nvPr/>
          </p:nvSpPr>
          <p:spPr>
            <a:xfrm>
              <a:off x="4184478" y="1640729"/>
              <a:ext cx="614774" cy="19675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392" name="Google Shape;392;p49"/>
            <p:cNvSpPr/>
            <p:nvPr/>
          </p:nvSpPr>
          <p:spPr>
            <a:xfrm>
              <a:off x="5027251" y="1017951"/>
              <a:ext cx="1442310" cy="1442310"/>
            </a:xfrm>
            <a:prstGeom prst="ellipse">
              <a:avLst/>
            </a:prstGeom>
            <a:solidFill>
              <a:srgbClr val="99B958"/>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9"/>
            <p:cNvSpPr txBox="1"/>
            <p:nvPr/>
          </p:nvSpPr>
          <p:spPr>
            <a:xfrm>
              <a:off x="5238472" y="1229172"/>
              <a:ext cx="1019868" cy="101986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0" i="0" u="none" strike="noStrike" cap="none">
                  <a:solidFill>
                    <a:schemeClr val="lt1"/>
                  </a:solidFill>
                  <a:latin typeface="Arial"/>
                  <a:ea typeface="Arial"/>
                  <a:cs typeface="Arial"/>
                  <a:sym typeface="Arial"/>
                </a:rPr>
                <a:t>Head’s Flourishing</a:t>
              </a:r>
              <a:endParaRPr/>
            </a:p>
          </p:txBody>
        </p:sp>
      </p:grpSp>
    </p:spTree>
    <p:extLst>
      <p:ext uri="{BB962C8B-B14F-4D97-AF65-F5344CB8AC3E}">
        <p14:creationId xmlns:p14="http://schemas.microsoft.com/office/powerpoint/2010/main" val="933567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A406-33AE-FB62-5CFF-380C6B7BBC37}"/>
              </a:ext>
            </a:extLst>
          </p:cNvPr>
          <p:cNvSpPr>
            <a:spLocks noGrp="1"/>
          </p:cNvSpPr>
          <p:nvPr>
            <p:ph type="title"/>
          </p:nvPr>
        </p:nvSpPr>
        <p:spPr>
          <a:xfrm>
            <a:off x="5490349" y="0"/>
            <a:ext cx="3105011" cy="1455329"/>
          </a:xfrm>
        </p:spPr>
        <p:txBody>
          <a:bodyPr vert="horz" lIns="91440" tIns="45720" rIns="91440" bIns="45720" rtlCol="0" anchor="ctr">
            <a:normAutofit/>
          </a:bodyPr>
          <a:lstStyle/>
          <a:p>
            <a:pPr>
              <a:lnSpc>
                <a:spcPct val="90000"/>
              </a:lnSpc>
              <a:spcBef>
                <a:spcPct val="0"/>
              </a:spcBef>
            </a:pPr>
            <a:r>
              <a:rPr lang="en-US" sz="2000" dirty="0"/>
              <a:t>Strategies for Building Culture…Starts with Your Flourishing!</a:t>
            </a:r>
            <a:endParaRPr lang="en-US" sz="2000" kern="1200" dirty="0">
              <a:solidFill>
                <a:schemeClr val="tx1"/>
              </a:solidFill>
              <a:latin typeface="+mj-lt"/>
              <a:ea typeface="+mj-ea"/>
              <a:cs typeface="+mj-cs"/>
            </a:endParaRPr>
          </a:p>
        </p:txBody>
      </p:sp>
      <p:pic>
        <p:nvPicPr>
          <p:cNvPr id="6" name="Content Placeholder 5" descr="Pit crew working on yellow racecar">
            <a:extLst>
              <a:ext uri="{FF2B5EF4-FFF2-40B4-BE49-F238E27FC236}">
                <a16:creationId xmlns:a16="http://schemas.microsoft.com/office/drawing/2014/main" id="{9F09801C-CC22-5B96-62F6-836FDEEC9F2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470" r="19354"/>
          <a:stretch/>
        </p:blipFill>
        <p:spPr>
          <a:xfrm>
            <a:off x="20" y="10"/>
            <a:ext cx="5176278" cy="51434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3" name="Content Placeholder 2">
            <a:extLst>
              <a:ext uri="{FF2B5EF4-FFF2-40B4-BE49-F238E27FC236}">
                <a16:creationId xmlns:a16="http://schemas.microsoft.com/office/drawing/2014/main" id="{A32D107F-93D2-EBBF-FC69-C198126DFEA3}"/>
              </a:ext>
            </a:extLst>
          </p:cNvPr>
          <p:cNvSpPr>
            <a:spLocks noGrp="1"/>
          </p:cNvSpPr>
          <p:nvPr>
            <p:ph sz="half" idx="1"/>
          </p:nvPr>
        </p:nvSpPr>
        <p:spPr>
          <a:xfrm>
            <a:off x="5490348" y="1226820"/>
            <a:ext cx="3105010" cy="3771900"/>
          </a:xfrm>
        </p:spPr>
        <p:txBody>
          <a:bodyPr vert="horz" lIns="91440" tIns="45720" rIns="91440" bIns="45720" rtlCol="0">
            <a:normAutofit lnSpcReduction="10000"/>
          </a:bodyPr>
          <a:lstStyle/>
          <a:p>
            <a:pPr marL="171450">
              <a:lnSpc>
                <a:spcPct val="90000"/>
              </a:lnSpc>
            </a:pPr>
            <a:endParaRPr lang="en-US" kern="1200" dirty="0">
              <a:solidFill>
                <a:schemeClr val="tx1"/>
              </a:solidFill>
              <a:latin typeface="+mj-lt"/>
              <a:ea typeface="+mj-ea"/>
              <a:cs typeface="+mj-cs"/>
            </a:endParaRPr>
          </a:p>
          <a:p>
            <a:pPr marL="171450">
              <a:lnSpc>
                <a:spcPct val="90000"/>
              </a:lnSpc>
            </a:pPr>
            <a:r>
              <a:rPr lang="en-US" b="1" kern="1200" dirty="0">
                <a:solidFill>
                  <a:schemeClr val="tx1"/>
                </a:solidFill>
                <a:latin typeface="+mj-lt"/>
                <a:ea typeface="+mj-ea"/>
                <a:cs typeface="+mj-cs"/>
              </a:rPr>
              <a:t>We measured this support via a four-item inventory</a:t>
            </a:r>
            <a:r>
              <a:rPr lang="en-US" kern="1200" dirty="0">
                <a:solidFill>
                  <a:schemeClr val="tx1"/>
                </a:solidFill>
                <a:latin typeface="+mj-lt"/>
                <a:ea typeface="+mj-ea"/>
                <a:cs typeface="+mj-cs"/>
              </a:rPr>
              <a:t>. </a:t>
            </a:r>
          </a:p>
          <a:p>
            <a:pPr marL="171450">
              <a:lnSpc>
                <a:spcPct val="90000"/>
              </a:lnSpc>
            </a:pPr>
            <a:br>
              <a:rPr lang="en-US" kern="1200" dirty="0">
                <a:solidFill>
                  <a:schemeClr val="tx1"/>
                </a:solidFill>
                <a:latin typeface="+mj-lt"/>
                <a:ea typeface="+mj-ea"/>
                <a:cs typeface="+mj-cs"/>
              </a:rPr>
            </a:br>
            <a:r>
              <a:rPr lang="en-US" kern="1200" dirty="0">
                <a:solidFill>
                  <a:schemeClr val="tx1"/>
                </a:solidFill>
                <a:latin typeface="+mn-lt"/>
                <a:ea typeface="+mn-ea"/>
                <a:cs typeface="+mn-cs"/>
              </a:rPr>
              <a:t>I have at least one close friend in the industry with whom I can talk about work-related issues.</a:t>
            </a:r>
          </a:p>
          <a:p>
            <a:pPr marL="171450">
              <a:lnSpc>
                <a:spcPct val="90000"/>
              </a:lnSpc>
            </a:pPr>
            <a:r>
              <a:rPr lang="en-US" kern="1200" dirty="0">
                <a:solidFill>
                  <a:schemeClr val="tx1"/>
                </a:solidFill>
                <a:latin typeface="+mn-lt"/>
                <a:ea typeface="+mn-ea"/>
                <a:cs typeface="+mn-cs"/>
              </a:rPr>
              <a:t> </a:t>
            </a:r>
          </a:p>
          <a:p>
            <a:pPr marL="171450">
              <a:lnSpc>
                <a:spcPct val="90000"/>
              </a:lnSpc>
            </a:pPr>
            <a:r>
              <a:rPr lang="en-US" kern="1200" dirty="0">
                <a:solidFill>
                  <a:schemeClr val="tx1"/>
                </a:solidFill>
                <a:latin typeface="+mn-lt"/>
                <a:ea typeface="+mn-ea"/>
                <a:cs typeface="+mn-cs"/>
              </a:rPr>
              <a:t>I have a mentor or coach who works with me regularly. </a:t>
            </a:r>
          </a:p>
          <a:p>
            <a:pPr marL="457200" indent="-228600">
              <a:lnSpc>
                <a:spcPct val="90000"/>
              </a:lnSpc>
              <a:buFont typeface="Arial" panose="020B0604020202020204" pitchFamily="34" charset="0"/>
              <a:buChar char="•"/>
            </a:pPr>
            <a:endParaRPr lang="en-US" kern="1200" dirty="0">
              <a:solidFill>
                <a:schemeClr val="tx1"/>
              </a:solidFill>
              <a:latin typeface="+mn-lt"/>
              <a:ea typeface="+mn-ea"/>
              <a:cs typeface="+mn-cs"/>
            </a:endParaRPr>
          </a:p>
          <a:p>
            <a:pPr>
              <a:lnSpc>
                <a:spcPct val="90000"/>
              </a:lnSpc>
            </a:pPr>
            <a:r>
              <a:rPr lang="en-US" kern="1200" dirty="0">
                <a:solidFill>
                  <a:schemeClr val="tx1"/>
                </a:solidFill>
                <a:latin typeface="+mn-lt"/>
                <a:ea typeface="+mn-ea"/>
                <a:cs typeface="+mn-cs"/>
              </a:rPr>
              <a:t>I belong to a group, formally or informally, that meets regularly and helps me work through my school’s issues. </a:t>
            </a:r>
          </a:p>
          <a:p>
            <a:pPr marL="685800" indent="-228600">
              <a:lnSpc>
                <a:spcPct val="90000"/>
              </a:lnSpc>
              <a:buFont typeface="Arial" panose="020B0604020202020204" pitchFamily="34" charset="0"/>
              <a:buChar char="•"/>
            </a:pPr>
            <a:endParaRPr lang="en-US" kern="1200" dirty="0">
              <a:solidFill>
                <a:schemeClr val="tx1"/>
              </a:solidFill>
              <a:latin typeface="+mn-lt"/>
              <a:ea typeface="+mn-ea"/>
              <a:cs typeface="+mn-cs"/>
            </a:endParaRPr>
          </a:p>
          <a:p>
            <a:pPr>
              <a:lnSpc>
                <a:spcPct val="90000"/>
              </a:lnSpc>
            </a:pPr>
            <a:r>
              <a:rPr lang="en-US" kern="1200" dirty="0">
                <a:solidFill>
                  <a:schemeClr val="tx1"/>
                </a:solidFill>
                <a:latin typeface="+mn-lt"/>
                <a:ea typeface="+mn-ea"/>
                <a:cs typeface="+mn-cs"/>
              </a:rPr>
              <a:t>My Board has a Head Support and Evaluation Committee by name or by function. </a:t>
            </a:r>
          </a:p>
          <a:p>
            <a:pPr>
              <a:lnSpc>
                <a:spcPct val="90000"/>
              </a:lnSpc>
              <a:spcAft>
                <a:spcPts val="600"/>
              </a:spcAft>
            </a:pPr>
            <a:r>
              <a:rPr lang="en-US" kern="1200" dirty="0">
                <a:solidFill>
                  <a:schemeClr val="tx1"/>
                </a:solidFill>
                <a:latin typeface="+mn-lt"/>
                <a:ea typeface="+mn-ea"/>
                <a:cs typeface="+mn-cs"/>
              </a:rPr>
              <a:t> </a:t>
            </a:r>
          </a:p>
          <a:p>
            <a:pPr indent="-228600">
              <a:lnSpc>
                <a:spcPct val="90000"/>
              </a:lnSpc>
              <a:buFont typeface="Arial" panose="020B0604020202020204" pitchFamily="34" charset="0"/>
              <a:buChar char="•"/>
            </a:pP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343477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BBA5BF-FC5B-E0A6-AFCF-D2B40D76AA84}"/>
              </a:ext>
            </a:extLst>
          </p:cNvPr>
          <p:cNvSpPr>
            <a:spLocks noGrp="1"/>
          </p:cNvSpPr>
          <p:nvPr>
            <p:ph type="title"/>
          </p:nvPr>
        </p:nvSpPr>
        <p:spPr>
          <a:xfrm>
            <a:off x="393555" y="465294"/>
            <a:ext cx="2856201" cy="4128516"/>
          </a:xfrm>
        </p:spPr>
        <p:txBody>
          <a:bodyPr>
            <a:normAutofit/>
          </a:bodyPr>
          <a:lstStyle/>
          <a:p>
            <a:r>
              <a:rPr lang="en-US" sz="4200">
                <a:solidFill>
                  <a:schemeClr val="bg1"/>
                </a:solidFill>
              </a:rPr>
              <a:t>Keys to Flourishing</a:t>
            </a:r>
          </a:p>
        </p:txBody>
      </p:sp>
      <p:graphicFrame>
        <p:nvGraphicFramePr>
          <p:cNvPr id="6" name="Text Placeholder 2">
            <a:extLst>
              <a:ext uri="{FF2B5EF4-FFF2-40B4-BE49-F238E27FC236}">
                <a16:creationId xmlns:a16="http://schemas.microsoft.com/office/drawing/2014/main" id="{ACB2B984-C972-2A67-2B23-C81CABDFE54D}"/>
              </a:ext>
            </a:extLst>
          </p:cNvPr>
          <p:cNvGraphicFramePr/>
          <p:nvPr>
            <p:extLst>
              <p:ext uri="{D42A27DB-BD31-4B8C-83A1-F6EECF244321}">
                <p14:modId xmlns:p14="http://schemas.microsoft.com/office/powerpoint/2010/main" val="2952936777"/>
              </p:ext>
            </p:extLst>
          </p:nvPr>
        </p:nvGraphicFramePr>
        <p:xfrm>
          <a:off x="4101291" y="465294"/>
          <a:ext cx="4697730" cy="4128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53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0C38FBC-D631-A5BB-96E7-BAA48D4DBBCD}"/>
              </a:ext>
            </a:extLst>
          </p:cNvPr>
          <p:cNvSpPr>
            <a:spLocks noGrp="1"/>
          </p:cNvSpPr>
          <p:nvPr>
            <p:ph type="title"/>
          </p:nvPr>
        </p:nvSpPr>
        <p:spPr>
          <a:xfrm>
            <a:off x="6115050" y="613842"/>
            <a:ext cx="2491737" cy="2231907"/>
          </a:xfrm>
        </p:spPr>
        <p:txBody>
          <a:bodyPr vert="horz" lIns="91440" tIns="45720" rIns="91440" bIns="45720" rtlCol="0" anchor="b">
            <a:normAutofit/>
          </a:bodyPr>
          <a:lstStyle/>
          <a:p>
            <a:pPr>
              <a:lnSpc>
                <a:spcPct val="90000"/>
              </a:lnSpc>
              <a:spcBef>
                <a:spcPct val="0"/>
              </a:spcBef>
            </a:pPr>
            <a:r>
              <a:rPr lang="en-US" sz="3300" kern="1200">
                <a:solidFill>
                  <a:schemeClr val="tx1"/>
                </a:solidFill>
                <a:latin typeface="+mj-lt"/>
                <a:ea typeface="+mj-ea"/>
                <a:cs typeface="+mj-cs"/>
              </a:rPr>
              <a:t>Keys to Flourishing: Mentors</a:t>
            </a:r>
          </a:p>
        </p:txBody>
      </p:sp>
      <p:sp>
        <p:nvSpPr>
          <p:cNvPr id="3" name="Text Placeholder 2">
            <a:extLst>
              <a:ext uri="{FF2B5EF4-FFF2-40B4-BE49-F238E27FC236}">
                <a16:creationId xmlns:a16="http://schemas.microsoft.com/office/drawing/2014/main" id="{184452AB-C5A8-CEFE-4830-E4D9AAB984C6}"/>
              </a:ext>
            </a:extLst>
          </p:cNvPr>
          <p:cNvSpPr>
            <a:spLocks noGrp="1"/>
          </p:cNvSpPr>
          <p:nvPr>
            <p:ph sz="half" idx="1"/>
          </p:nvPr>
        </p:nvSpPr>
        <p:spPr>
          <a:xfrm>
            <a:off x="6115050" y="2961118"/>
            <a:ext cx="2491737" cy="1269050"/>
          </a:xfrm>
        </p:spPr>
        <p:txBody>
          <a:bodyPr vert="horz" lIns="91440" tIns="45720" rIns="91440" bIns="45720" rtlCol="0" anchor="t">
            <a:normAutofit/>
          </a:bodyPr>
          <a:lstStyle/>
          <a:p>
            <a:pPr>
              <a:lnSpc>
                <a:spcPct val="90000"/>
              </a:lnSpc>
              <a:spcBef>
                <a:spcPts val="1000"/>
              </a:spcBef>
            </a:pPr>
            <a:r>
              <a:rPr lang="en-US" sz="1500" b="1" i="1" kern="1200">
                <a:solidFill>
                  <a:schemeClr val="tx1"/>
                </a:solidFill>
                <a:latin typeface="+mn-lt"/>
                <a:ea typeface="+mn-ea"/>
                <a:cs typeface="+mn-cs"/>
              </a:rPr>
              <a:t>Mentor - A wise and faithful adviser or teacher (Merriam Webster)</a:t>
            </a:r>
            <a:endParaRPr lang="en-US" sz="1500" i="1" kern="1200">
              <a:solidFill>
                <a:schemeClr val="tx1"/>
              </a:solidFill>
              <a:latin typeface="+mn-lt"/>
              <a:ea typeface="+mn-ea"/>
              <a:cs typeface="+mn-cs"/>
            </a:endParaRPr>
          </a:p>
        </p:txBody>
      </p:sp>
      <p:pic>
        <p:nvPicPr>
          <p:cNvPr id="6" name="Picture Placeholder 5" descr="A group of men posing for a photo">
            <a:extLst>
              <a:ext uri="{FF2B5EF4-FFF2-40B4-BE49-F238E27FC236}">
                <a16:creationId xmlns:a16="http://schemas.microsoft.com/office/drawing/2014/main" id="{66E2ED54-4F3B-8CA8-DB1A-2AC1B945F6C2}"/>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9561" r="9814"/>
          <a:stretch/>
        </p:blipFill>
        <p:spPr>
          <a:xfrm>
            <a:off x="643361" y="425187"/>
            <a:ext cx="4615109" cy="4293126"/>
          </a:xfrm>
          <a:prstGeom prst="rect">
            <a:avLst/>
          </a:prstGeom>
          <a:noFill/>
        </p:spPr>
      </p:pic>
      <p:cxnSp>
        <p:nvCxnSpPr>
          <p:cNvPr id="38" name="Straight Connector 1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3395" y="106299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971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12">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4">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3441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38FBC-D631-A5BB-96E7-BAA48D4DBBCD}"/>
              </a:ext>
            </a:extLst>
          </p:cNvPr>
          <p:cNvSpPr>
            <a:spLocks noGrp="1"/>
          </p:cNvSpPr>
          <p:nvPr>
            <p:ph type="title"/>
          </p:nvPr>
        </p:nvSpPr>
        <p:spPr>
          <a:xfrm>
            <a:off x="5822442" y="841772"/>
            <a:ext cx="2875788" cy="2177161"/>
          </a:xfrm>
        </p:spPr>
        <p:txBody>
          <a:bodyPr vert="horz" lIns="91440" tIns="45720" rIns="91440" bIns="45720" rtlCol="0" anchor="b">
            <a:normAutofit/>
          </a:bodyPr>
          <a:lstStyle/>
          <a:p>
            <a:pPr>
              <a:lnSpc>
                <a:spcPct val="90000"/>
              </a:lnSpc>
              <a:spcBef>
                <a:spcPct val="0"/>
              </a:spcBef>
            </a:pPr>
            <a:r>
              <a:rPr lang="en-US" sz="3600" kern="1200">
                <a:solidFill>
                  <a:schemeClr val="tx1"/>
                </a:solidFill>
                <a:latin typeface="+mj-lt"/>
                <a:ea typeface="+mj-ea"/>
                <a:cs typeface="+mj-cs"/>
              </a:rPr>
              <a:t>Keys to Flourishing: Trusted Peers</a:t>
            </a:r>
          </a:p>
        </p:txBody>
      </p:sp>
      <p:sp>
        <p:nvSpPr>
          <p:cNvPr id="3" name="Text Placeholder 2">
            <a:extLst>
              <a:ext uri="{FF2B5EF4-FFF2-40B4-BE49-F238E27FC236}">
                <a16:creationId xmlns:a16="http://schemas.microsoft.com/office/drawing/2014/main" id="{184452AB-C5A8-CEFE-4830-E4D9AAB984C6}"/>
              </a:ext>
            </a:extLst>
          </p:cNvPr>
          <p:cNvSpPr>
            <a:spLocks noGrp="1"/>
          </p:cNvSpPr>
          <p:nvPr>
            <p:ph sz="half" idx="2"/>
          </p:nvPr>
        </p:nvSpPr>
        <p:spPr>
          <a:xfrm>
            <a:off x="5822442" y="3639052"/>
            <a:ext cx="2875788" cy="742856"/>
          </a:xfrm>
        </p:spPr>
        <p:txBody>
          <a:bodyPr vert="horz" lIns="91440" tIns="45720" rIns="91440" bIns="45720" rtlCol="0" anchor="t">
            <a:normAutofit/>
          </a:bodyPr>
          <a:lstStyle/>
          <a:p>
            <a:pPr>
              <a:lnSpc>
                <a:spcPct val="90000"/>
              </a:lnSpc>
              <a:spcBef>
                <a:spcPts val="1000"/>
              </a:spcBef>
              <a:spcAft>
                <a:spcPts val="450"/>
              </a:spcAft>
            </a:pPr>
            <a:r>
              <a:rPr lang="en-US" i="1" kern="1200">
                <a:solidFill>
                  <a:schemeClr val="tx1"/>
                </a:solidFill>
                <a:latin typeface="+mn-lt"/>
                <a:ea typeface="+mn-ea"/>
                <a:cs typeface="+mn-cs"/>
              </a:rPr>
              <a:t>A Friend Who Truly Understands the Challenges and Rewards of Your Life as a Head of School</a:t>
            </a:r>
          </a:p>
        </p:txBody>
      </p:sp>
      <p:grpSp>
        <p:nvGrpSpPr>
          <p:cNvPr id="17" name="Group 16">
            <a:extLst>
              <a:ext uri="{FF2B5EF4-FFF2-40B4-BE49-F238E27FC236}">
                <a16:creationId xmlns:a16="http://schemas.microsoft.com/office/drawing/2014/main" id="{FCDE997A-E6D1-4881-88E5-269E5AC3DD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2435" y="54864"/>
            <a:ext cx="884223" cy="174721"/>
            <a:chOff x="7763256" y="73152"/>
            <a:chExt cx="1178966" cy="232963"/>
          </a:xfrm>
        </p:grpSpPr>
        <p:sp>
          <p:nvSpPr>
            <p:cNvPr id="18" name="Rectangle 64">
              <a:extLst>
                <a:ext uri="{FF2B5EF4-FFF2-40B4-BE49-F238E27FC236}">
                  <a16:creationId xmlns:a16="http://schemas.microsoft.com/office/drawing/2014/main" id="{C5A17791-3735-41AA-BC18-9EE281D2BB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F95E12FB-5FC2-40B9-A965-8D7525357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E8C32A1A-9FA0-41F6-9AFF-8ECB7FAEDF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7CF33DCF-317C-4DA0-AB10-D7FFD765B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2903C14D-D613-4770-8686-F92B1DD38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D5F133F7-E38D-4DA1-99C1-86F681CA3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5CAB3553-58B3-4262-BE0D-58D7CA75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9D1B417A-9677-4C16-A473-B9683700F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7302AEA5-098D-4C81-88C5-07902BF9C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7C4E3ACA-8B17-422E-90A9-7586D06E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BD4A1ED5-82F7-4465-9B76-3F80A489F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69D1CC06-3A23-41C0-8EBB-28E61278E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462044AD-4120-4B1C-B41A-A45DA5551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30623D13-D545-4F2E-8425-E59D1BEF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E139ADAB-729A-4C31-B7E7-2532FF3FB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7589FD1-9BFF-4E61-8C5E-8CF2AF79A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5F53515D-4E5F-4534-90F9-BD9DE4786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13CB45B-7C83-43EA-878D-FE9C4593E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38BA5C82-1285-46A1-BA10-254B216636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199FE72C-20A3-4FB4-BD67-E7EDF540D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Content Placeholder 7" descr="A person holding a baby">
            <a:extLst>
              <a:ext uri="{FF2B5EF4-FFF2-40B4-BE49-F238E27FC236}">
                <a16:creationId xmlns:a16="http://schemas.microsoft.com/office/drawing/2014/main" id="{03477350-B13E-3C20-3DAC-42CD25B44E1B}"/>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0627" r="17478" b="-2"/>
          <a:stretch/>
        </p:blipFill>
        <p:spPr>
          <a:xfrm rot="5400000">
            <a:off x="820731" y="-6540"/>
            <a:ext cx="4142232" cy="5019420"/>
          </a:xfrm>
          <a:prstGeom prst="rect">
            <a:avLst/>
          </a:prstGeom>
          <a:noFill/>
        </p:spPr>
      </p:pic>
      <p:sp>
        <p:nvSpPr>
          <p:cNvPr id="39" name="Rectangle 38">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76038"/>
            <a:ext cx="9144000" cy="2674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37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397869" y="2244222"/>
            <a:ext cx="2402687" cy="2344955"/>
          </a:xfrm>
          <a:prstGeom prst="ellipse">
            <a:avLst/>
          </a:prstGeom>
          <a:solidFill>
            <a:schemeClr val="lt1">
              <a:alpha val="50000"/>
            </a:schemeClr>
          </a:solidFill>
          <a:ln>
            <a:solidFill>
              <a:srgbClr val="005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rgbClr val="005B89"/>
              </a:solidFill>
              <a:latin typeface="Proxima Nova" panose="02000506030000020004" pitchFamily="2" charset="0"/>
            </a:endParaRPr>
          </a:p>
        </p:txBody>
      </p:sp>
      <p:sp>
        <p:nvSpPr>
          <p:cNvPr id="29" name="Oval 28"/>
          <p:cNvSpPr/>
          <p:nvPr/>
        </p:nvSpPr>
        <p:spPr>
          <a:xfrm>
            <a:off x="4174510" y="1223962"/>
            <a:ext cx="2333628" cy="2294160"/>
          </a:xfrm>
          <a:prstGeom prst="ellipse">
            <a:avLst/>
          </a:prstGeom>
          <a:solidFill>
            <a:schemeClr val="lt1">
              <a:alpha val="50000"/>
            </a:schemeClr>
          </a:solidFill>
          <a:ln>
            <a:solidFill>
              <a:srgbClr val="005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rgbClr val="005B89"/>
              </a:solidFill>
              <a:latin typeface="Proxima Nova" panose="02000506030000020004" pitchFamily="2" charset="0"/>
            </a:endParaRPr>
          </a:p>
        </p:txBody>
      </p:sp>
      <p:sp>
        <p:nvSpPr>
          <p:cNvPr id="28" name="Oval 27"/>
          <p:cNvSpPr/>
          <p:nvPr/>
        </p:nvSpPr>
        <p:spPr>
          <a:xfrm>
            <a:off x="2624818" y="1223962"/>
            <a:ext cx="2390459" cy="2294160"/>
          </a:xfrm>
          <a:prstGeom prst="ellipse">
            <a:avLst/>
          </a:prstGeom>
          <a:solidFill>
            <a:schemeClr val="lt1">
              <a:alpha val="50000"/>
            </a:schemeClr>
          </a:solidFill>
          <a:ln>
            <a:solidFill>
              <a:srgbClr val="005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rgbClr val="005B89"/>
              </a:solidFill>
              <a:latin typeface="Proxima Nova" panose="02000506030000020004" pitchFamily="2" charset="0"/>
            </a:endParaRPr>
          </a:p>
        </p:txBody>
      </p:sp>
      <p:sp>
        <p:nvSpPr>
          <p:cNvPr id="16" name="TextBox 15"/>
          <p:cNvSpPr txBox="1"/>
          <p:nvPr/>
        </p:nvSpPr>
        <p:spPr>
          <a:xfrm>
            <a:off x="2957175" y="1889122"/>
            <a:ext cx="1201506" cy="584775"/>
          </a:xfrm>
          <a:prstGeom prst="rect">
            <a:avLst/>
          </a:prstGeom>
          <a:noFill/>
        </p:spPr>
        <p:txBody>
          <a:bodyPr wrap="square" rtlCol="0">
            <a:spAutoFit/>
          </a:bodyPr>
          <a:lstStyle/>
          <a:p>
            <a:pPr algn="ctr"/>
            <a:r>
              <a:rPr lang="en-US" sz="1600" dirty="0">
                <a:solidFill>
                  <a:prstClr val="black"/>
                </a:solidFill>
                <a:latin typeface="Proxima Nova" panose="02000506030000020004" pitchFamily="2" charset="0"/>
              </a:rPr>
              <a:t>Market Position</a:t>
            </a:r>
          </a:p>
        </p:txBody>
      </p:sp>
      <p:sp>
        <p:nvSpPr>
          <p:cNvPr id="32" name="TextBox 31"/>
          <p:cNvSpPr txBox="1"/>
          <p:nvPr/>
        </p:nvSpPr>
        <p:spPr>
          <a:xfrm>
            <a:off x="5046936" y="1910265"/>
            <a:ext cx="1177013" cy="584775"/>
          </a:xfrm>
          <a:prstGeom prst="rect">
            <a:avLst/>
          </a:prstGeom>
          <a:noFill/>
        </p:spPr>
        <p:txBody>
          <a:bodyPr wrap="square" rtlCol="0">
            <a:spAutoFit/>
          </a:bodyPr>
          <a:lstStyle/>
          <a:p>
            <a:pPr algn="ctr"/>
            <a:r>
              <a:rPr lang="en-US" sz="1600" dirty="0">
                <a:solidFill>
                  <a:prstClr val="black"/>
                </a:solidFill>
                <a:latin typeface="Proxima Nova" panose="02000506030000020004" pitchFamily="2" charset="0"/>
              </a:rPr>
              <a:t>School Culture</a:t>
            </a:r>
          </a:p>
        </p:txBody>
      </p:sp>
      <p:sp>
        <p:nvSpPr>
          <p:cNvPr id="33" name="TextBox 32"/>
          <p:cNvSpPr txBox="1"/>
          <p:nvPr/>
        </p:nvSpPr>
        <p:spPr>
          <a:xfrm>
            <a:off x="3809848" y="3554478"/>
            <a:ext cx="1567865" cy="584775"/>
          </a:xfrm>
          <a:prstGeom prst="rect">
            <a:avLst/>
          </a:prstGeom>
          <a:noFill/>
        </p:spPr>
        <p:txBody>
          <a:bodyPr wrap="square" rtlCol="0">
            <a:spAutoFit/>
          </a:bodyPr>
          <a:lstStyle/>
          <a:p>
            <a:pPr algn="ctr"/>
            <a:r>
              <a:rPr lang="en-US" sz="1600" dirty="0">
                <a:solidFill>
                  <a:prstClr val="black"/>
                </a:solidFill>
                <a:latin typeface="Proxima Nova" panose="02000506030000020004" pitchFamily="2" charset="0"/>
              </a:rPr>
              <a:t>Constituent</a:t>
            </a:r>
            <a:br>
              <a:rPr lang="en-US" sz="1600" dirty="0">
                <a:solidFill>
                  <a:prstClr val="black"/>
                </a:solidFill>
                <a:latin typeface="Proxima Nova" panose="02000506030000020004" pitchFamily="2" charset="0"/>
              </a:rPr>
            </a:br>
            <a:r>
              <a:rPr lang="en-US" sz="1600" dirty="0">
                <a:solidFill>
                  <a:prstClr val="black"/>
                </a:solidFill>
                <a:latin typeface="Proxima Nova" panose="02000506030000020004" pitchFamily="2" charset="0"/>
              </a:rPr>
              <a:t>Relationships</a:t>
            </a:r>
          </a:p>
        </p:txBody>
      </p:sp>
      <p:sp>
        <p:nvSpPr>
          <p:cNvPr id="17" name="TextBox 16"/>
          <p:cNvSpPr txBox="1"/>
          <p:nvPr/>
        </p:nvSpPr>
        <p:spPr>
          <a:xfrm>
            <a:off x="4142851" y="2516183"/>
            <a:ext cx="912724" cy="276999"/>
          </a:xfrm>
          <a:prstGeom prst="rect">
            <a:avLst/>
          </a:prstGeom>
          <a:noFill/>
        </p:spPr>
        <p:txBody>
          <a:bodyPr wrap="square" rtlCol="0">
            <a:spAutoFit/>
          </a:bodyPr>
          <a:lstStyle/>
          <a:p>
            <a:pPr algn="ctr"/>
            <a:r>
              <a:rPr lang="en-US" sz="1200" b="1" dirty="0">
                <a:solidFill>
                  <a:srgbClr val="005B89"/>
                </a:solidFill>
                <a:latin typeface="Proxima Nova" panose="02000506030000020004" pitchFamily="2" charset="0"/>
              </a:rPr>
              <a:t>Students</a:t>
            </a:r>
          </a:p>
        </p:txBody>
      </p:sp>
      <p:sp>
        <p:nvSpPr>
          <p:cNvPr id="12" name="Title 1"/>
          <p:cNvSpPr txBox="1">
            <a:spLocks/>
          </p:cNvSpPr>
          <p:nvPr/>
        </p:nvSpPr>
        <p:spPr bwMode="auto">
          <a:xfrm>
            <a:off x="0" y="487480"/>
            <a:ext cx="9144000" cy="44434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algn="r" defTabSz="457200" rtl="0" eaLnBrk="0" fontAlgn="base" hangingPunct="0">
              <a:spcBef>
                <a:spcPct val="0"/>
              </a:spcBef>
              <a:spcAft>
                <a:spcPct val="0"/>
              </a:spcAft>
              <a:defRPr sz="2800" kern="1200">
                <a:solidFill>
                  <a:schemeClr val="tx2"/>
                </a:solidFill>
                <a:latin typeface="Arial"/>
                <a:ea typeface="Geneva" charset="-128"/>
                <a:cs typeface="Geneva" charset="0"/>
              </a:defRPr>
            </a:lvl1pPr>
            <a:lvl2pPr algn="r" defTabSz="457200" rtl="0" eaLnBrk="0" fontAlgn="base" hangingPunct="0">
              <a:spcBef>
                <a:spcPct val="0"/>
              </a:spcBef>
              <a:spcAft>
                <a:spcPct val="0"/>
              </a:spcAft>
              <a:defRPr sz="2800">
                <a:solidFill>
                  <a:schemeClr val="tx2"/>
                </a:solidFill>
                <a:latin typeface="Arial" pitchFamily="34" charset="0"/>
                <a:ea typeface="Geneva" charset="-128"/>
                <a:cs typeface="Geneva" charset="0"/>
              </a:defRPr>
            </a:lvl2pPr>
            <a:lvl3pPr algn="r" defTabSz="457200" rtl="0" eaLnBrk="0" fontAlgn="base" hangingPunct="0">
              <a:spcBef>
                <a:spcPct val="0"/>
              </a:spcBef>
              <a:spcAft>
                <a:spcPct val="0"/>
              </a:spcAft>
              <a:defRPr sz="2800">
                <a:solidFill>
                  <a:schemeClr val="tx2"/>
                </a:solidFill>
                <a:latin typeface="Arial" pitchFamily="34" charset="0"/>
                <a:ea typeface="Geneva" charset="-128"/>
                <a:cs typeface="Geneva" charset="0"/>
              </a:defRPr>
            </a:lvl3pPr>
            <a:lvl4pPr algn="r" defTabSz="457200" rtl="0" eaLnBrk="0" fontAlgn="base" hangingPunct="0">
              <a:spcBef>
                <a:spcPct val="0"/>
              </a:spcBef>
              <a:spcAft>
                <a:spcPct val="0"/>
              </a:spcAft>
              <a:defRPr sz="2800">
                <a:solidFill>
                  <a:schemeClr val="tx2"/>
                </a:solidFill>
                <a:latin typeface="Arial" pitchFamily="34" charset="0"/>
                <a:ea typeface="Geneva" charset="-128"/>
                <a:cs typeface="Geneva" charset="0"/>
              </a:defRPr>
            </a:lvl4pPr>
            <a:lvl5pPr algn="r" defTabSz="457200" rtl="0" eaLnBrk="0" fontAlgn="base" hangingPunct="0">
              <a:spcBef>
                <a:spcPct val="0"/>
              </a:spcBef>
              <a:spcAft>
                <a:spcPct val="0"/>
              </a:spcAft>
              <a:defRPr sz="2800">
                <a:solidFill>
                  <a:schemeClr val="tx2"/>
                </a:solidFill>
                <a:latin typeface="Arial" pitchFamily="34" charset="0"/>
                <a:ea typeface="Geneva" charset="-128"/>
                <a:cs typeface="Geneva" charset="0"/>
              </a:defRPr>
            </a:lvl5pPr>
            <a:lvl6pPr marL="457200" algn="r" defTabSz="457200" rtl="0" fontAlgn="base">
              <a:spcBef>
                <a:spcPct val="0"/>
              </a:spcBef>
              <a:spcAft>
                <a:spcPct val="0"/>
              </a:spcAft>
              <a:defRPr sz="2800">
                <a:solidFill>
                  <a:schemeClr val="tx2"/>
                </a:solidFill>
                <a:latin typeface="Arial" pitchFamily="34" charset="0"/>
                <a:ea typeface="Geneva" charset="-128"/>
              </a:defRPr>
            </a:lvl6pPr>
            <a:lvl7pPr marL="914400" algn="r" defTabSz="457200" rtl="0" fontAlgn="base">
              <a:spcBef>
                <a:spcPct val="0"/>
              </a:spcBef>
              <a:spcAft>
                <a:spcPct val="0"/>
              </a:spcAft>
              <a:defRPr sz="2800">
                <a:solidFill>
                  <a:schemeClr val="tx2"/>
                </a:solidFill>
                <a:latin typeface="Arial" pitchFamily="34" charset="0"/>
                <a:ea typeface="Geneva" charset="-128"/>
              </a:defRPr>
            </a:lvl7pPr>
            <a:lvl8pPr marL="1371600" algn="r" defTabSz="457200" rtl="0" fontAlgn="base">
              <a:spcBef>
                <a:spcPct val="0"/>
              </a:spcBef>
              <a:spcAft>
                <a:spcPct val="0"/>
              </a:spcAft>
              <a:defRPr sz="2800">
                <a:solidFill>
                  <a:schemeClr val="tx2"/>
                </a:solidFill>
                <a:latin typeface="Arial" pitchFamily="34" charset="0"/>
                <a:ea typeface="Geneva" charset="-128"/>
              </a:defRPr>
            </a:lvl8pPr>
            <a:lvl9pPr marL="1828800" algn="r" defTabSz="457200" rtl="0" fontAlgn="base">
              <a:spcBef>
                <a:spcPct val="0"/>
              </a:spcBef>
              <a:spcAft>
                <a:spcPct val="0"/>
              </a:spcAft>
              <a:defRPr sz="2800">
                <a:solidFill>
                  <a:schemeClr val="tx2"/>
                </a:solidFill>
                <a:latin typeface="Arial" pitchFamily="34" charset="0"/>
                <a:ea typeface="Geneva" charset="-128"/>
              </a:defRPr>
            </a:lvl9pPr>
          </a:lstStyle>
          <a:p>
            <a:pPr algn="ctr"/>
            <a:r>
              <a:rPr lang="en-US" sz="2400" b="1" dirty="0">
                <a:solidFill>
                  <a:srgbClr val="015988"/>
                </a:solidFill>
                <a:latin typeface="Proxima Nova" panose="02000506030000020004" pitchFamily="2" charset="0"/>
                <a:cs typeface="Arial Black"/>
              </a:rPr>
              <a:t> ISM Spheres of Greatest Influence</a:t>
            </a:r>
          </a:p>
        </p:txBody>
      </p:sp>
    </p:spTree>
    <p:extLst>
      <p:ext uri="{BB962C8B-B14F-4D97-AF65-F5344CB8AC3E}">
        <p14:creationId xmlns:p14="http://schemas.microsoft.com/office/powerpoint/2010/main" val="235079827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erson holding a fish&#10;&#10;Description automatically generated with medium confidence">
            <a:extLst>
              <a:ext uri="{FF2B5EF4-FFF2-40B4-BE49-F238E27FC236}">
                <a16:creationId xmlns:a16="http://schemas.microsoft.com/office/drawing/2014/main" id="{44C378B9-E0A0-FB53-FF1A-8E43A36DA9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35" r="2" b="2"/>
          <a:stretch/>
        </p:blipFill>
        <p:spPr>
          <a:xfrm>
            <a:off x="5523058" y="-13"/>
            <a:ext cx="3620942" cy="5143498"/>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8" name="Content Placeholder 7" descr="A person holding a fish on a boat&#10;&#10;Description automatically generated">
            <a:extLst>
              <a:ext uri="{FF2B5EF4-FFF2-40B4-BE49-F238E27FC236}">
                <a16:creationId xmlns:a16="http://schemas.microsoft.com/office/drawing/2014/main" id="{9D35F2BF-19EA-648E-7105-E0D02D382A8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447" b="2"/>
          <a:stretch/>
        </p:blipFill>
        <p:spPr>
          <a:xfrm>
            <a:off x="2339520" y="13"/>
            <a:ext cx="3724717" cy="51434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2" name="Freeform: Shape 16">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51435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51435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2650"/>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1567455"/>
            <a:ext cx="21259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36EFAFA4-CE2C-95E3-B6A4-12EE56E6F25E}"/>
              </a:ext>
            </a:extLst>
          </p:cNvPr>
          <p:cNvSpPr>
            <a:spLocks noGrp="1"/>
          </p:cNvSpPr>
          <p:nvPr>
            <p:ph sz="half" idx="1"/>
          </p:nvPr>
        </p:nvSpPr>
        <p:spPr>
          <a:xfrm>
            <a:off x="336042" y="1693628"/>
            <a:ext cx="2103378" cy="2939094"/>
          </a:xfrm>
        </p:spPr>
        <p:txBody>
          <a:bodyPr vert="horz" lIns="91440" tIns="45720" rIns="91440" bIns="45720" rtlCol="0">
            <a:normAutofit/>
          </a:bodyPr>
          <a:lstStyle/>
          <a:p>
            <a:pPr>
              <a:lnSpc>
                <a:spcPct val="90000"/>
              </a:lnSpc>
            </a:pPr>
            <a:r>
              <a:rPr lang="en-US" sz="2800" kern="1200" dirty="0">
                <a:solidFill>
                  <a:schemeClr val="tx1"/>
                </a:solidFill>
                <a:latin typeface="+mn-lt"/>
                <a:ea typeface="+mn-ea"/>
                <a:cs typeface="+mn-cs"/>
              </a:rPr>
              <a:t>Find an activity that gives you joy!</a:t>
            </a:r>
          </a:p>
        </p:txBody>
      </p:sp>
      <p:sp>
        <p:nvSpPr>
          <p:cNvPr id="2" name="Title 1">
            <a:extLst>
              <a:ext uri="{FF2B5EF4-FFF2-40B4-BE49-F238E27FC236}">
                <a16:creationId xmlns:a16="http://schemas.microsoft.com/office/drawing/2014/main" id="{8FEAE0D8-19DB-E7CD-8CDB-81DE2FA56D0D}"/>
              </a:ext>
            </a:extLst>
          </p:cNvPr>
          <p:cNvSpPr>
            <a:spLocks noGrp="1"/>
          </p:cNvSpPr>
          <p:nvPr>
            <p:ph type="title"/>
          </p:nvPr>
        </p:nvSpPr>
        <p:spPr/>
        <p:txBody>
          <a:bodyPr/>
          <a:lstStyle/>
          <a:p>
            <a:r>
              <a:rPr lang="en-US" sz="1800" dirty="0"/>
              <a:t>Keys to Flourishing</a:t>
            </a:r>
            <a:br>
              <a:rPr lang="en-US" sz="1800" dirty="0"/>
            </a:br>
            <a:r>
              <a:rPr lang="en-US" sz="1800" dirty="0"/>
              <a:t>Life Beyond the Gates</a:t>
            </a:r>
          </a:p>
        </p:txBody>
      </p:sp>
    </p:spTree>
    <p:extLst>
      <p:ext uri="{BB962C8B-B14F-4D97-AF65-F5344CB8AC3E}">
        <p14:creationId xmlns:p14="http://schemas.microsoft.com/office/powerpoint/2010/main" val="343196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4E1B97DF-2A5D-C367-6BB7-B79738D5B28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293" b="20959"/>
          <a:stretch/>
        </p:blipFill>
        <p:spPr>
          <a:xfrm>
            <a:off x="20" y="10"/>
            <a:ext cx="4587406"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 Placeholder 2">
            <a:extLst>
              <a:ext uri="{FF2B5EF4-FFF2-40B4-BE49-F238E27FC236}">
                <a16:creationId xmlns:a16="http://schemas.microsoft.com/office/drawing/2014/main" id="{471D2829-F424-6907-9954-B0518AF95648}"/>
              </a:ext>
            </a:extLst>
          </p:cNvPr>
          <p:cNvSpPr>
            <a:spLocks noGrp="1"/>
          </p:cNvSpPr>
          <p:nvPr>
            <p:ph type="body" sz="half" idx="2"/>
          </p:nvPr>
        </p:nvSpPr>
        <p:spPr>
          <a:xfrm>
            <a:off x="4885341" y="1749972"/>
            <a:ext cx="3630007" cy="2882750"/>
          </a:xfrm>
        </p:spPr>
        <p:txBody>
          <a:bodyPr vert="horz" lIns="91440" tIns="45720" rIns="91440" bIns="45720" rtlCol="0">
            <a:normAutofit/>
          </a:bodyPr>
          <a:lstStyle/>
          <a:p>
            <a:pPr>
              <a:lnSpc>
                <a:spcPct val="90000"/>
              </a:lnSpc>
            </a:pPr>
            <a:r>
              <a:rPr lang="en-US" sz="2400" i="1" kern="1200" dirty="0">
                <a:solidFill>
                  <a:schemeClr val="tx1"/>
                </a:solidFill>
                <a:latin typeface="+mn-lt"/>
                <a:ea typeface="+mn-ea"/>
                <a:cs typeface="+mn-cs"/>
              </a:rPr>
              <a:t>The Head’s level of professional support and well-being significantly influences the faculty culture.</a:t>
            </a:r>
          </a:p>
        </p:txBody>
      </p:sp>
      <p:sp>
        <p:nvSpPr>
          <p:cNvPr id="2" name="Title 1">
            <a:extLst>
              <a:ext uri="{FF2B5EF4-FFF2-40B4-BE49-F238E27FC236}">
                <a16:creationId xmlns:a16="http://schemas.microsoft.com/office/drawing/2014/main" id="{D6BC196A-F110-0584-2E8B-1BFB899CB557}"/>
              </a:ext>
            </a:extLst>
          </p:cNvPr>
          <p:cNvSpPr>
            <a:spLocks noGrp="1"/>
          </p:cNvSpPr>
          <p:nvPr>
            <p:ph type="title"/>
          </p:nvPr>
        </p:nvSpPr>
        <p:spPr/>
        <p:txBody>
          <a:bodyPr/>
          <a:lstStyle/>
          <a:p>
            <a:r>
              <a:rPr lang="en-US" dirty="0"/>
              <a:t>Providing Predictability &amp; Support</a:t>
            </a:r>
            <a:br>
              <a:rPr lang="en-US" dirty="0"/>
            </a:br>
            <a:r>
              <a:rPr lang="en-US" dirty="0"/>
              <a:t>Step One: Self Care</a:t>
            </a:r>
          </a:p>
        </p:txBody>
      </p:sp>
      <p:sp>
        <p:nvSpPr>
          <p:cNvPr id="7" name="TextBox 6">
            <a:extLst>
              <a:ext uri="{FF2B5EF4-FFF2-40B4-BE49-F238E27FC236}">
                <a16:creationId xmlns:a16="http://schemas.microsoft.com/office/drawing/2014/main" id="{DC17FE7C-B4A0-27FA-054F-EAFBE374E28E}"/>
              </a:ext>
            </a:extLst>
          </p:cNvPr>
          <p:cNvSpPr txBox="1"/>
          <p:nvPr/>
        </p:nvSpPr>
        <p:spPr>
          <a:xfrm>
            <a:off x="6410559" y="4943445"/>
            <a:ext cx="2733441"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cs typeface="+mn-cs"/>
                <a:hlinkClick r:id="rId3" tooltip="https://urbanveganchic.com/2012/11/13/the-road-to-health/">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193598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1" y="607430"/>
            <a:ext cx="968730" cy="321911"/>
            <a:chOff x="2504802" y="1755501"/>
            <a:chExt cx="1598829" cy="531293"/>
          </a:xfrm>
          <a:solidFill>
            <a:schemeClr val="bg1">
              <a:alpha val="99000"/>
            </a:schemeClr>
          </a:solidFill>
        </p:grpSpPr>
        <p:sp>
          <p:nvSpPr>
            <p:cNvPr id="35" name="Freeform: Shape 34">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38" name="Oval 37">
            <a:extLst>
              <a:ext uri="{FF2B5EF4-FFF2-40B4-BE49-F238E27FC236}">
                <a16:creationId xmlns:a16="http://schemas.microsoft.com/office/drawing/2014/main" id="{99A7A058-C1CE-4860-96CB-6EAF9DEF7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89" y="2306178"/>
            <a:ext cx="2574227" cy="2574227"/>
          </a:xfrm>
          <a:prstGeom prst="ellipse">
            <a:avLst/>
          </a:prstGeom>
          <a:solidFill>
            <a:srgbClr val="FFFFFF">
              <a:alpha val="2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214B226-9840-4638-9B40-1BA7E5F52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89" y="2306178"/>
            <a:ext cx="2574227" cy="257422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7F6E9F1-F0E1-442E-B824-A1ADD42CD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89" y="2306178"/>
            <a:ext cx="2574227" cy="257422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9FFD97F-40E1-45B3-9A51-E14CA4A4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289" y="2191878"/>
            <a:ext cx="2645236" cy="264523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18306" y="3781032"/>
            <a:ext cx="997902" cy="997897"/>
            <a:chOff x="5734037" y="3067039"/>
            <a:chExt cx="724483" cy="724489"/>
          </a:xfrm>
          <a:solidFill>
            <a:schemeClr val="bg1"/>
          </a:solidFill>
        </p:grpSpPr>
        <p:sp>
          <p:nvSpPr>
            <p:cNvPr id="47" name="Freeform: Shape 46">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1AF1E724-F716-0FD5-3C32-72790C4929DE}"/>
              </a:ext>
            </a:extLst>
          </p:cNvPr>
          <p:cNvSpPr>
            <a:spLocks noGrp="1"/>
          </p:cNvSpPr>
          <p:nvPr>
            <p:ph type="title"/>
          </p:nvPr>
        </p:nvSpPr>
        <p:spPr>
          <a:xfrm>
            <a:off x="614622" y="2699689"/>
            <a:ext cx="2450442" cy="1855577"/>
          </a:xfrm>
        </p:spPr>
        <p:txBody>
          <a:bodyPr vert="horz" lIns="91440" tIns="45720" rIns="91440" bIns="45720" rtlCol="0" anchor="ctr">
            <a:normAutofit/>
          </a:bodyPr>
          <a:lstStyle/>
          <a:p>
            <a:pPr algn="ctr">
              <a:lnSpc>
                <a:spcPct val="90000"/>
              </a:lnSpc>
              <a:spcBef>
                <a:spcPct val="0"/>
              </a:spcBef>
            </a:pPr>
            <a:r>
              <a:rPr lang="en-US" sz="2100" kern="1200">
                <a:solidFill>
                  <a:schemeClr val="bg1"/>
                </a:solidFill>
                <a:latin typeface="+mj-lt"/>
                <a:ea typeface="+mj-ea"/>
                <a:cs typeface="+mj-cs"/>
              </a:rPr>
              <a:t>Strategies for Building the Culture Your School Deserves: The Board</a:t>
            </a:r>
          </a:p>
        </p:txBody>
      </p:sp>
      <p:pic>
        <p:nvPicPr>
          <p:cNvPr id="6" name="Content Placeholder 5" descr="Two hikers helping one another up a rock">
            <a:extLst>
              <a:ext uri="{FF2B5EF4-FFF2-40B4-BE49-F238E27FC236}">
                <a16:creationId xmlns:a16="http://schemas.microsoft.com/office/drawing/2014/main" id="{37007175-33C3-0AF4-6918-9DDC2908400E}"/>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618" r="31627" b="-7"/>
          <a:stretch/>
        </p:blipFill>
        <p:spPr>
          <a:xfrm>
            <a:off x="1044088" y="96493"/>
            <a:ext cx="1998892" cy="1998892"/>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p:spPr>
      </p:pic>
      <p:pic>
        <p:nvPicPr>
          <p:cNvPr id="5" name="Picture 4" descr="A picture containing LEGO, toy&#10;&#10;Description automatically generated">
            <a:extLst>
              <a:ext uri="{FF2B5EF4-FFF2-40B4-BE49-F238E27FC236}">
                <a16:creationId xmlns:a16="http://schemas.microsoft.com/office/drawing/2014/main" id="{EDFB8DC7-579C-A289-1DFB-E2F012B53ED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 b="2"/>
          <a:stretch/>
        </p:blipFill>
        <p:spPr>
          <a:xfrm>
            <a:off x="2909731" y="1112526"/>
            <a:ext cx="1859567" cy="1859567"/>
          </a:xfrm>
          <a:custGeom>
            <a:avLst/>
            <a:gdLst/>
            <a:ahLst/>
            <a:cxnLst/>
            <a:rect l="l" t="t" r="r" b="b"/>
            <a:pathLst>
              <a:path w="2479422" h="2479422">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p:spPr>
      </p:pic>
      <p:sp>
        <p:nvSpPr>
          <p:cNvPr id="3" name="Content Placeholder 2">
            <a:extLst>
              <a:ext uri="{FF2B5EF4-FFF2-40B4-BE49-F238E27FC236}">
                <a16:creationId xmlns:a16="http://schemas.microsoft.com/office/drawing/2014/main" id="{76DE3DC9-8B00-1BD5-87EB-BE30207F8D80}"/>
              </a:ext>
            </a:extLst>
          </p:cNvPr>
          <p:cNvSpPr>
            <a:spLocks noGrp="1"/>
          </p:cNvSpPr>
          <p:nvPr>
            <p:ph sz="half" idx="2"/>
          </p:nvPr>
        </p:nvSpPr>
        <p:spPr>
          <a:xfrm>
            <a:off x="4963513" y="505565"/>
            <a:ext cx="3611489" cy="4076095"/>
          </a:xfr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kern="1200">
                <a:solidFill>
                  <a:schemeClr val="bg1"/>
                </a:solidFill>
                <a:latin typeface="+mn-lt"/>
                <a:ea typeface="+mn-ea"/>
                <a:cs typeface="+mn-cs"/>
              </a:rPr>
              <a:t>Meet with Your Board Chair…Set a Course for Growth</a:t>
            </a:r>
          </a:p>
          <a:p>
            <a:pPr indent="-228600">
              <a:lnSpc>
                <a:spcPct val="90000"/>
              </a:lnSpc>
              <a:spcAft>
                <a:spcPts val="600"/>
              </a:spcAft>
              <a:buFont typeface="Arial" panose="020B0604020202020204" pitchFamily="34" charset="0"/>
              <a:buChar char="•"/>
            </a:pPr>
            <a:endParaRPr lang="en-US" kern="1200">
              <a:solidFill>
                <a:schemeClr val="bg1"/>
              </a:solidFill>
              <a:latin typeface="+mn-lt"/>
              <a:ea typeface="+mn-ea"/>
              <a:cs typeface="+mn-cs"/>
            </a:endParaRPr>
          </a:p>
          <a:p>
            <a:pPr indent="-228600">
              <a:lnSpc>
                <a:spcPct val="90000"/>
              </a:lnSpc>
              <a:spcAft>
                <a:spcPts val="600"/>
              </a:spcAft>
              <a:buFont typeface="Arial" panose="020B0604020202020204" pitchFamily="34" charset="0"/>
              <a:buChar char="•"/>
            </a:pPr>
            <a:r>
              <a:rPr lang="en-US" kern="1200">
                <a:solidFill>
                  <a:schemeClr val="bg1"/>
                </a:solidFill>
                <a:latin typeface="+mn-lt"/>
                <a:ea typeface="+mn-ea"/>
                <a:cs typeface="+mn-cs"/>
              </a:rPr>
              <a:t>The two most influential people in the life of a school must work well together on the school’s behalf.</a:t>
            </a:r>
          </a:p>
          <a:p>
            <a:pPr indent="-228600">
              <a:lnSpc>
                <a:spcPct val="90000"/>
              </a:lnSpc>
              <a:spcAft>
                <a:spcPts val="600"/>
              </a:spcAft>
              <a:buFont typeface="Arial" panose="020B0604020202020204" pitchFamily="34" charset="0"/>
              <a:buChar char="•"/>
            </a:pPr>
            <a:endParaRPr lang="en-US" kern="1200">
              <a:solidFill>
                <a:schemeClr val="bg1"/>
              </a:solidFill>
              <a:latin typeface="+mn-lt"/>
              <a:ea typeface="+mn-ea"/>
              <a:cs typeface="+mn-cs"/>
            </a:endParaRPr>
          </a:p>
          <a:p>
            <a:pPr indent="-228600">
              <a:lnSpc>
                <a:spcPct val="90000"/>
              </a:lnSpc>
              <a:spcAft>
                <a:spcPts val="600"/>
              </a:spcAft>
              <a:buFont typeface="Arial" panose="020B0604020202020204" pitchFamily="34" charset="0"/>
              <a:buChar char="•"/>
            </a:pPr>
            <a:r>
              <a:rPr lang="en-US" kern="1200">
                <a:solidFill>
                  <a:schemeClr val="bg1"/>
                </a:solidFill>
                <a:latin typeface="+mn-lt"/>
                <a:ea typeface="+mn-ea"/>
                <a:cs typeface="+mn-cs"/>
              </a:rPr>
              <a:t>The relationship between the Board Chair and Head of School must be based on mutual trust.</a:t>
            </a:r>
          </a:p>
          <a:p>
            <a:pPr indent="-228600">
              <a:lnSpc>
                <a:spcPct val="90000"/>
              </a:lnSpc>
              <a:spcAft>
                <a:spcPts val="600"/>
              </a:spcAft>
              <a:buFont typeface="Arial" panose="020B0604020202020204" pitchFamily="34" charset="0"/>
              <a:buChar char="•"/>
            </a:pPr>
            <a:endParaRPr lang="en-US" kern="1200">
              <a:solidFill>
                <a:schemeClr val="bg1"/>
              </a:solidFill>
              <a:latin typeface="+mn-lt"/>
              <a:ea typeface="+mn-ea"/>
              <a:cs typeface="+mn-cs"/>
            </a:endParaRPr>
          </a:p>
          <a:p>
            <a:pPr indent="-228600">
              <a:lnSpc>
                <a:spcPct val="90000"/>
              </a:lnSpc>
              <a:spcAft>
                <a:spcPts val="600"/>
              </a:spcAft>
              <a:buFont typeface="Arial" panose="020B0604020202020204" pitchFamily="34" charset="0"/>
              <a:buChar char="•"/>
            </a:pPr>
            <a:r>
              <a:rPr lang="en-US" kern="1200">
                <a:solidFill>
                  <a:schemeClr val="bg1"/>
                </a:solidFill>
                <a:latin typeface="+mn-lt"/>
                <a:ea typeface="+mn-ea"/>
                <a:cs typeface="+mn-cs"/>
              </a:rPr>
              <a:t>There must be clear, consistent, honest, and confidential communication between the Board Chair and the Head. </a:t>
            </a:r>
          </a:p>
          <a:p>
            <a:pPr indent="-228600">
              <a:lnSpc>
                <a:spcPct val="90000"/>
              </a:lnSpc>
              <a:spcAft>
                <a:spcPts val="600"/>
              </a:spcAft>
              <a:buFont typeface="Arial" panose="020B0604020202020204" pitchFamily="34" charset="0"/>
              <a:buChar char="•"/>
            </a:pPr>
            <a:endParaRPr lang="en-US" kern="1200">
              <a:solidFill>
                <a:schemeClr val="bg1"/>
              </a:solidFill>
              <a:latin typeface="+mn-lt"/>
              <a:ea typeface="+mn-ea"/>
              <a:cs typeface="+mn-cs"/>
            </a:endParaRPr>
          </a:p>
          <a:p>
            <a:pPr indent="-228600">
              <a:lnSpc>
                <a:spcPct val="90000"/>
              </a:lnSpc>
              <a:spcAft>
                <a:spcPts val="600"/>
              </a:spcAft>
              <a:buFont typeface="Arial" panose="020B0604020202020204" pitchFamily="34" charset="0"/>
              <a:buChar char="•"/>
            </a:pPr>
            <a:endParaRPr lang="en-US" kern="1200">
              <a:solidFill>
                <a:schemeClr val="bg1"/>
              </a:solidFill>
              <a:latin typeface="+mn-lt"/>
              <a:ea typeface="+mn-ea"/>
              <a:cs typeface="+mn-cs"/>
            </a:endParaRPr>
          </a:p>
        </p:txBody>
      </p:sp>
    </p:spTree>
    <p:extLst>
      <p:ext uri="{BB962C8B-B14F-4D97-AF65-F5344CB8AC3E}">
        <p14:creationId xmlns:p14="http://schemas.microsoft.com/office/powerpoint/2010/main" val="261316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megalith, plant, silhouette&#10;&#10;Description automatically generated">
            <a:extLst>
              <a:ext uri="{FF2B5EF4-FFF2-40B4-BE49-F238E27FC236}">
                <a16:creationId xmlns:a16="http://schemas.microsoft.com/office/drawing/2014/main" id="{BEEC944C-5118-6601-0769-75B01FE69917}"/>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573741" y="1255746"/>
            <a:ext cx="2526726" cy="2632006"/>
          </a:xfrm>
          <a:prstGeom prst="rect">
            <a:avLst/>
          </a:prstGeom>
        </p:spPr>
      </p:pic>
      <p:sp>
        <p:nvSpPr>
          <p:cNvPr id="34" name="Freeform: Shape 33">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36"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1920621"/>
            <a:ext cx="3771900" cy="13716"/>
          </a:xfrm>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 name="connsiteX0" fmla="*/ 0 w 3771900"/>
              <a:gd name="connsiteY0" fmla="*/ 0 h 13716"/>
              <a:gd name="connsiteX1" fmla="*/ 590931 w 3771900"/>
              <a:gd name="connsiteY1" fmla="*/ 0 h 13716"/>
              <a:gd name="connsiteX2" fmla="*/ 1106424 w 3771900"/>
              <a:gd name="connsiteY2" fmla="*/ 0 h 13716"/>
              <a:gd name="connsiteX3" fmla="*/ 1810512 w 3771900"/>
              <a:gd name="connsiteY3" fmla="*/ 0 h 13716"/>
              <a:gd name="connsiteX4" fmla="*/ 2401443 w 3771900"/>
              <a:gd name="connsiteY4" fmla="*/ 0 h 13716"/>
              <a:gd name="connsiteX5" fmla="*/ 2992374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1999107 w 3771900"/>
              <a:gd name="connsiteY10" fmla="*/ 13716 h 13716"/>
              <a:gd name="connsiteX11" fmla="*/ 1370457 w 3771900"/>
              <a:gd name="connsiteY11" fmla="*/ 13716 h 13716"/>
              <a:gd name="connsiteX12" fmla="*/ 779526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7436" y="-36175"/>
                  <a:pt x="366245" y="33246"/>
                  <a:pt x="704088" y="0"/>
                </a:cubicBezTo>
                <a:cubicBezTo>
                  <a:pt x="1023542" y="-9212"/>
                  <a:pt x="1135888" y="21706"/>
                  <a:pt x="1370457" y="0"/>
                </a:cubicBezTo>
                <a:cubicBezTo>
                  <a:pt x="1612643" y="1012"/>
                  <a:pt x="1918282" y="-28472"/>
                  <a:pt x="2036826" y="0"/>
                </a:cubicBezTo>
                <a:cubicBezTo>
                  <a:pt x="2158661" y="40105"/>
                  <a:pt x="2354247" y="26415"/>
                  <a:pt x="2552319" y="0"/>
                </a:cubicBezTo>
                <a:cubicBezTo>
                  <a:pt x="2716777" y="-17114"/>
                  <a:pt x="2824915" y="23043"/>
                  <a:pt x="3105531" y="0"/>
                </a:cubicBezTo>
                <a:cubicBezTo>
                  <a:pt x="3381044" y="-32429"/>
                  <a:pt x="3596902" y="3395"/>
                  <a:pt x="3771900" y="0"/>
                </a:cubicBezTo>
                <a:cubicBezTo>
                  <a:pt x="3771973" y="5005"/>
                  <a:pt x="3772133" y="7445"/>
                  <a:pt x="3771900" y="13716"/>
                </a:cubicBezTo>
                <a:cubicBezTo>
                  <a:pt x="3457794" y="15385"/>
                  <a:pt x="3415448" y="-19751"/>
                  <a:pt x="3143250" y="13716"/>
                </a:cubicBezTo>
                <a:cubicBezTo>
                  <a:pt x="2866953" y="39519"/>
                  <a:pt x="2852564" y="18289"/>
                  <a:pt x="2627757" y="13716"/>
                </a:cubicBezTo>
                <a:cubicBezTo>
                  <a:pt x="2412632" y="10489"/>
                  <a:pt x="2228768" y="-5832"/>
                  <a:pt x="2112264" y="13716"/>
                </a:cubicBezTo>
                <a:cubicBezTo>
                  <a:pt x="1975640" y="62325"/>
                  <a:pt x="1635725" y="-18056"/>
                  <a:pt x="1445895" y="13716"/>
                </a:cubicBezTo>
                <a:cubicBezTo>
                  <a:pt x="1247266" y="4113"/>
                  <a:pt x="1124650" y="15075"/>
                  <a:pt x="892683" y="13716"/>
                </a:cubicBezTo>
                <a:cubicBezTo>
                  <a:pt x="637653" y="74"/>
                  <a:pt x="185278" y="-34999"/>
                  <a:pt x="0" y="13716"/>
                </a:cubicBezTo>
                <a:cubicBezTo>
                  <a:pt x="-1128" y="11212"/>
                  <a:pt x="167" y="7030"/>
                  <a:pt x="0" y="0"/>
                </a:cubicBezTo>
                <a:close/>
              </a:path>
              <a:path w="3771900" h="13716" stroke="0" extrusionOk="0">
                <a:moveTo>
                  <a:pt x="0" y="0"/>
                </a:moveTo>
                <a:cubicBezTo>
                  <a:pt x="191819" y="-28991"/>
                  <a:pt x="417180" y="8728"/>
                  <a:pt x="590931" y="0"/>
                </a:cubicBezTo>
                <a:cubicBezTo>
                  <a:pt x="784185" y="36025"/>
                  <a:pt x="942031" y="-7179"/>
                  <a:pt x="1106424" y="0"/>
                </a:cubicBezTo>
                <a:cubicBezTo>
                  <a:pt x="1308616" y="2226"/>
                  <a:pt x="1630174" y="34516"/>
                  <a:pt x="1810512" y="0"/>
                </a:cubicBezTo>
                <a:cubicBezTo>
                  <a:pt x="2022091" y="-3811"/>
                  <a:pt x="2188284" y="60598"/>
                  <a:pt x="2401443" y="0"/>
                </a:cubicBezTo>
                <a:cubicBezTo>
                  <a:pt x="2637014" y="-16349"/>
                  <a:pt x="2745608" y="-42652"/>
                  <a:pt x="2992374" y="0"/>
                </a:cubicBezTo>
                <a:cubicBezTo>
                  <a:pt x="3199629" y="42236"/>
                  <a:pt x="3496969" y="9414"/>
                  <a:pt x="3771900" y="0"/>
                </a:cubicBezTo>
                <a:cubicBezTo>
                  <a:pt x="3771301" y="2943"/>
                  <a:pt x="3771317" y="10306"/>
                  <a:pt x="3771900" y="13716"/>
                </a:cubicBezTo>
                <a:cubicBezTo>
                  <a:pt x="3462953" y="14209"/>
                  <a:pt x="3361132" y="-3567"/>
                  <a:pt x="3143250" y="13716"/>
                </a:cubicBezTo>
                <a:cubicBezTo>
                  <a:pt x="2921481" y="29737"/>
                  <a:pt x="2854045" y="28756"/>
                  <a:pt x="2627757" y="13716"/>
                </a:cubicBezTo>
                <a:cubicBezTo>
                  <a:pt x="2409270" y="5178"/>
                  <a:pt x="2187246" y="-11798"/>
                  <a:pt x="1999107" y="13716"/>
                </a:cubicBezTo>
                <a:cubicBezTo>
                  <a:pt x="1817633" y="53534"/>
                  <a:pt x="1527869" y="-28623"/>
                  <a:pt x="1370457" y="13716"/>
                </a:cubicBezTo>
                <a:cubicBezTo>
                  <a:pt x="1214923" y="1192"/>
                  <a:pt x="1016212" y="-6028"/>
                  <a:pt x="779526" y="13716"/>
                </a:cubicBezTo>
                <a:cubicBezTo>
                  <a:pt x="536663" y="8696"/>
                  <a:pt x="178663" y="-446"/>
                  <a:pt x="0" y="13716"/>
                </a:cubicBezTo>
                <a:cubicBezTo>
                  <a:pt x="189" y="6794"/>
                  <a:pt x="541" y="3395"/>
                  <a:pt x="0" y="0"/>
                </a:cubicBezTo>
                <a:close/>
              </a:path>
              <a:path w="3771900" h="13716" fill="none" stroke="0" extrusionOk="0">
                <a:moveTo>
                  <a:pt x="0" y="0"/>
                </a:moveTo>
                <a:cubicBezTo>
                  <a:pt x="271103" y="-25687"/>
                  <a:pt x="370438" y="30140"/>
                  <a:pt x="704088" y="0"/>
                </a:cubicBezTo>
                <a:cubicBezTo>
                  <a:pt x="1051115" y="-25477"/>
                  <a:pt x="1106895" y="16187"/>
                  <a:pt x="1370457" y="0"/>
                </a:cubicBezTo>
                <a:cubicBezTo>
                  <a:pt x="1595146" y="2237"/>
                  <a:pt x="1896955" y="5767"/>
                  <a:pt x="2036826" y="0"/>
                </a:cubicBezTo>
                <a:cubicBezTo>
                  <a:pt x="2142627" y="2170"/>
                  <a:pt x="2421721" y="38840"/>
                  <a:pt x="2552319" y="0"/>
                </a:cubicBezTo>
                <a:cubicBezTo>
                  <a:pt x="2724848" y="-23030"/>
                  <a:pt x="2834005" y="15708"/>
                  <a:pt x="3105531" y="0"/>
                </a:cubicBezTo>
                <a:cubicBezTo>
                  <a:pt x="3342444" y="-24681"/>
                  <a:pt x="3609910" y="18784"/>
                  <a:pt x="3771900" y="0"/>
                </a:cubicBezTo>
                <a:cubicBezTo>
                  <a:pt x="3771583" y="4276"/>
                  <a:pt x="3772018" y="7437"/>
                  <a:pt x="3771900" y="13716"/>
                </a:cubicBezTo>
                <a:cubicBezTo>
                  <a:pt x="3464839" y="16496"/>
                  <a:pt x="3426011" y="-10373"/>
                  <a:pt x="3143250" y="13716"/>
                </a:cubicBezTo>
                <a:cubicBezTo>
                  <a:pt x="2863841" y="38683"/>
                  <a:pt x="2853465" y="23736"/>
                  <a:pt x="2627757" y="13716"/>
                </a:cubicBezTo>
                <a:cubicBezTo>
                  <a:pt x="2409491" y="14328"/>
                  <a:pt x="2243209" y="20876"/>
                  <a:pt x="2112264" y="13716"/>
                </a:cubicBezTo>
                <a:cubicBezTo>
                  <a:pt x="1997644" y="56608"/>
                  <a:pt x="1680001" y="59851"/>
                  <a:pt x="1445895" y="13716"/>
                </a:cubicBezTo>
                <a:cubicBezTo>
                  <a:pt x="1252635" y="-1024"/>
                  <a:pt x="1127940" y="-5220"/>
                  <a:pt x="892683" y="13716"/>
                </a:cubicBezTo>
                <a:cubicBezTo>
                  <a:pt x="631867" y="14542"/>
                  <a:pt x="176899" y="-33584"/>
                  <a:pt x="0" y="13716"/>
                </a:cubicBezTo>
                <a:cubicBezTo>
                  <a:pt x="-1058" y="10795"/>
                  <a:pt x="-390" y="58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custGeom>
                    <a:avLst/>
                    <a:gdLst>
                      <a:gd name="connsiteX0" fmla="*/ 0 w 3771900"/>
                      <a:gd name="connsiteY0" fmla="*/ 0 h 13716"/>
                      <a:gd name="connsiteX1" fmla="*/ 704088 w 3771900"/>
                      <a:gd name="connsiteY1" fmla="*/ 0 h 13716"/>
                      <a:gd name="connsiteX2" fmla="*/ 1370457 w 3771900"/>
                      <a:gd name="connsiteY2" fmla="*/ 0 h 13716"/>
                      <a:gd name="connsiteX3" fmla="*/ 2036826 w 3771900"/>
                      <a:gd name="connsiteY3" fmla="*/ 0 h 13716"/>
                      <a:gd name="connsiteX4" fmla="*/ 2552319 w 3771900"/>
                      <a:gd name="connsiteY4" fmla="*/ 0 h 13716"/>
                      <a:gd name="connsiteX5" fmla="*/ 3105531 w 3771900"/>
                      <a:gd name="connsiteY5" fmla="*/ 0 h 13716"/>
                      <a:gd name="connsiteX6" fmla="*/ 3771900 w 3771900"/>
                      <a:gd name="connsiteY6" fmla="*/ 0 h 13716"/>
                      <a:gd name="connsiteX7" fmla="*/ 3771900 w 3771900"/>
                      <a:gd name="connsiteY7" fmla="*/ 13716 h 13716"/>
                      <a:gd name="connsiteX8" fmla="*/ 3143250 w 3771900"/>
                      <a:gd name="connsiteY8" fmla="*/ 13716 h 13716"/>
                      <a:gd name="connsiteX9" fmla="*/ 2627757 w 3771900"/>
                      <a:gd name="connsiteY9" fmla="*/ 13716 h 13716"/>
                      <a:gd name="connsiteX10" fmla="*/ 2112264 w 3771900"/>
                      <a:gd name="connsiteY10" fmla="*/ 13716 h 13716"/>
                      <a:gd name="connsiteX11" fmla="*/ 1445895 w 3771900"/>
                      <a:gd name="connsiteY11" fmla="*/ 13716 h 13716"/>
                      <a:gd name="connsiteX12" fmla="*/ 892683 w 3771900"/>
                      <a:gd name="connsiteY12" fmla="*/ 13716 h 13716"/>
                      <a:gd name="connsiteX13" fmla="*/ 0 w 3771900"/>
                      <a:gd name="connsiteY13" fmla="*/ 13716 h 13716"/>
                      <a:gd name="connsiteX14" fmla="*/ 0 w 377190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3716"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628" y="4708"/>
                          <a:pt x="3772237" y="7132"/>
                          <a:pt x="3771900" y="13716"/>
                        </a:cubicBezTo>
                        <a:cubicBezTo>
                          <a:pt x="3458898" y="13170"/>
                          <a:pt x="3421743" y="-11399"/>
                          <a:pt x="3143250" y="13716"/>
                        </a:cubicBezTo>
                        <a:cubicBezTo>
                          <a:pt x="2864757" y="38831"/>
                          <a:pt x="2852800" y="23192"/>
                          <a:pt x="2627757" y="13716"/>
                        </a:cubicBezTo>
                        <a:cubicBezTo>
                          <a:pt x="2402714" y="4240"/>
                          <a:pt x="2240384" y="-8381"/>
                          <a:pt x="2112264" y="13716"/>
                        </a:cubicBezTo>
                        <a:cubicBezTo>
                          <a:pt x="1984144" y="35813"/>
                          <a:pt x="1648028" y="20687"/>
                          <a:pt x="1445895" y="13716"/>
                        </a:cubicBezTo>
                        <a:cubicBezTo>
                          <a:pt x="1243762" y="6745"/>
                          <a:pt x="1123026" y="17894"/>
                          <a:pt x="892683" y="13716"/>
                        </a:cubicBezTo>
                        <a:cubicBezTo>
                          <a:pt x="662340" y="9538"/>
                          <a:pt x="180978" y="-30770"/>
                          <a:pt x="0" y="13716"/>
                        </a:cubicBezTo>
                        <a:cubicBezTo>
                          <a:pt x="-460" y="10837"/>
                          <a:pt x="38" y="6680"/>
                          <a:pt x="0" y="0"/>
                        </a:cubicBezTo>
                        <a:close/>
                      </a:path>
                      <a:path w="3771900" h="13716"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230" y="3019"/>
                          <a:pt x="3771384" y="10425"/>
                          <a:pt x="3771900" y="13716"/>
                        </a:cubicBezTo>
                        <a:cubicBezTo>
                          <a:pt x="3466427" y="12594"/>
                          <a:pt x="3360902" y="-7016"/>
                          <a:pt x="3143250" y="13716"/>
                        </a:cubicBezTo>
                        <a:cubicBezTo>
                          <a:pt x="2925598" y="34448"/>
                          <a:pt x="2852709" y="30202"/>
                          <a:pt x="2627757" y="13716"/>
                        </a:cubicBezTo>
                        <a:cubicBezTo>
                          <a:pt x="2402805" y="-2770"/>
                          <a:pt x="2156087" y="-17140"/>
                          <a:pt x="1999107" y="13716"/>
                        </a:cubicBezTo>
                        <a:cubicBezTo>
                          <a:pt x="1842127" y="44572"/>
                          <a:pt x="1528676" y="-901"/>
                          <a:pt x="1370457" y="13716"/>
                        </a:cubicBezTo>
                        <a:cubicBezTo>
                          <a:pt x="1212238" y="28333"/>
                          <a:pt x="1007440" y="19903"/>
                          <a:pt x="779526" y="13716"/>
                        </a:cubicBezTo>
                        <a:cubicBezTo>
                          <a:pt x="551612" y="7529"/>
                          <a:pt x="175765" y="406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95F99D-F6CE-655A-7385-51487738C7B2}"/>
              </a:ext>
            </a:extLst>
          </p:cNvPr>
          <p:cNvSpPr>
            <a:spLocks noGrp="1"/>
          </p:cNvSpPr>
          <p:nvPr>
            <p:ph sz="half" idx="1"/>
          </p:nvPr>
        </p:nvSpPr>
        <p:spPr>
          <a:xfrm>
            <a:off x="4319515" y="2098548"/>
            <a:ext cx="4095821" cy="2563208"/>
          </a:xfr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kern="1200" dirty="0">
                <a:solidFill>
                  <a:srgbClr val="FFFFFF"/>
                </a:solidFill>
                <a:latin typeface="+mn-lt"/>
                <a:ea typeface="+mn-ea"/>
                <a:cs typeface="+mn-cs"/>
              </a:rPr>
              <a:t>Survey Your Parents…</a:t>
            </a:r>
          </a:p>
          <a:p>
            <a:pPr indent="-228600">
              <a:lnSpc>
                <a:spcPct val="90000"/>
              </a:lnSpc>
              <a:spcAft>
                <a:spcPts val="600"/>
              </a:spcAft>
              <a:buFont typeface="Arial" panose="020B0604020202020204" pitchFamily="34" charset="0"/>
              <a:buChar char="•"/>
            </a:pPr>
            <a:r>
              <a:rPr lang="en-US" sz="1700" kern="1200" dirty="0">
                <a:solidFill>
                  <a:srgbClr val="FFFFFF"/>
                </a:solidFill>
                <a:latin typeface="+mn-lt"/>
                <a:ea typeface="+mn-ea"/>
                <a:cs typeface="+mn-cs"/>
              </a:rPr>
              <a:t>Do not assume you know how they feel about their children’s (AND THEIR) experiences with your school. </a:t>
            </a:r>
          </a:p>
          <a:p>
            <a:pPr indent="-228600">
              <a:lnSpc>
                <a:spcPct val="90000"/>
              </a:lnSpc>
              <a:spcAft>
                <a:spcPts val="600"/>
              </a:spcAft>
              <a:buFont typeface="Arial" panose="020B0604020202020204" pitchFamily="34" charset="0"/>
              <a:buChar char="•"/>
            </a:pPr>
            <a:r>
              <a:rPr lang="en-US" sz="1700" kern="1200" dirty="0">
                <a:solidFill>
                  <a:srgbClr val="FFFFFF"/>
                </a:solidFill>
                <a:latin typeface="+mn-lt"/>
                <a:ea typeface="+mn-ea"/>
                <a:cs typeface="+mn-cs"/>
              </a:rPr>
              <a:t>Focus on how the school might serve THEM.</a:t>
            </a:r>
          </a:p>
        </p:txBody>
      </p:sp>
      <p:sp>
        <p:nvSpPr>
          <p:cNvPr id="2" name="Title 1">
            <a:extLst>
              <a:ext uri="{FF2B5EF4-FFF2-40B4-BE49-F238E27FC236}">
                <a16:creationId xmlns:a16="http://schemas.microsoft.com/office/drawing/2014/main" id="{395295D8-9A26-0BB7-5FFE-BDF345CF1884}"/>
              </a:ext>
            </a:extLst>
          </p:cNvPr>
          <p:cNvSpPr>
            <a:spLocks noGrp="1"/>
          </p:cNvSpPr>
          <p:nvPr>
            <p:ph type="title"/>
          </p:nvPr>
        </p:nvSpPr>
        <p:spPr/>
        <p:txBody>
          <a:bodyPr/>
          <a:lstStyle/>
          <a:p>
            <a:endParaRPr lang="en-US" dirty="0"/>
          </a:p>
        </p:txBody>
      </p:sp>
      <p:sp>
        <p:nvSpPr>
          <p:cNvPr id="7" name="TextBox 6">
            <a:extLst>
              <a:ext uri="{FF2B5EF4-FFF2-40B4-BE49-F238E27FC236}">
                <a16:creationId xmlns:a16="http://schemas.microsoft.com/office/drawing/2014/main" id="{3732BB8B-946B-CF37-0966-75FCEEA1D1C3}"/>
              </a:ext>
            </a:extLst>
          </p:cNvPr>
          <p:cNvSpPr txBox="1"/>
          <p:nvPr/>
        </p:nvSpPr>
        <p:spPr>
          <a:xfrm>
            <a:off x="6569256" y="4943445"/>
            <a:ext cx="2574744"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cs typeface="+mn-cs"/>
                <a:hlinkClick r:id="rId3" tooltip="https://freepngimg.com/png/27725-parents-hd">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36455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3"/>
          <p:cNvSpPr txBox="1">
            <a:spLocks noGrp="1"/>
          </p:cNvSpPr>
          <p:nvPr>
            <p:ph type="title"/>
          </p:nvPr>
        </p:nvSpPr>
        <p:spPr>
          <a:xfrm>
            <a:off x="331442" y="428108"/>
            <a:ext cx="8481115" cy="589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 sz="2800" dirty="0"/>
              <a:t>Working with Faculty &amp; Staff</a:t>
            </a:r>
            <a:br>
              <a:rPr lang="en" sz="2800" dirty="0"/>
            </a:br>
            <a:r>
              <a:rPr lang="en" sz="2800" dirty="0"/>
              <a:t>Successful Heads of School</a:t>
            </a:r>
            <a:r>
              <a:rPr lang="en" dirty="0"/>
              <a:t>…The Basics</a:t>
            </a:r>
            <a:endParaRPr sz="2000" dirty="0">
              <a:latin typeface="Arial"/>
              <a:ea typeface="Arial"/>
              <a:cs typeface="Arial"/>
              <a:sym typeface="Arial"/>
            </a:endParaRPr>
          </a:p>
        </p:txBody>
      </p:sp>
      <p:grpSp>
        <p:nvGrpSpPr>
          <p:cNvPr id="460" name="Google Shape;460;p73"/>
          <p:cNvGrpSpPr/>
          <p:nvPr/>
        </p:nvGrpSpPr>
        <p:grpSpPr>
          <a:xfrm>
            <a:off x="4692350" y="1419329"/>
            <a:ext cx="3671673" cy="3295570"/>
            <a:chOff x="400654" y="492"/>
            <a:chExt cx="3671673" cy="3295570"/>
          </a:xfrm>
        </p:grpSpPr>
        <p:sp>
          <p:nvSpPr>
            <p:cNvPr id="461" name="Google Shape;461;p73"/>
            <p:cNvSpPr/>
            <p:nvPr/>
          </p:nvSpPr>
          <p:spPr>
            <a:xfrm>
              <a:off x="400654" y="492"/>
              <a:ext cx="486084" cy="486084"/>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p73"/>
            <p:cNvSpPr/>
            <p:nvPr/>
          </p:nvSpPr>
          <p:spPr>
            <a:xfrm>
              <a:off x="502732" y="102569"/>
              <a:ext cx="281928" cy="281928"/>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 name="Google Shape;463;p73"/>
            <p:cNvSpPr/>
            <p:nvPr/>
          </p:nvSpPr>
          <p:spPr>
            <a:xfrm>
              <a:off x="990899" y="492"/>
              <a:ext cx="1145770" cy="4860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73"/>
            <p:cNvSpPr txBox="1"/>
            <p:nvPr/>
          </p:nvSpPr>
          <p:spPr>
            <a:xfrm>
              <a:off x="990899" y="492"/>
              <a:ext cx="1145770" cy="4860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Provide predictability and support  </a:t>
              </a:r>
              <a:endParaRPr sz="1200" b="0" i="0" u="none" strike="noStrike" cap="none" dirty="0">
                <a:solidFill>
                  <a:srgbClr val="000000"/>
                </a:solidFill>
                <a:latin typeface="Arial"/>
                <a:ea typeface="Arial"/>
                <a:cs typeface="Arial"/>
                <a:sym typeface="Arial"/>
              </a:endParaRPr>
            </a:p>
          </p:txBody>
        </p:sp>
        <p:sp>
          <p:nvSpPr>
            <p:cNvPr id="465" name="Google Shape;465;p73"/>
            <p:cNvSpPr/>
            <p:nvPr/>
          </p:nvSpPr>
          <p:spPr>
            <a:xfrm>
              <a:off x="2336311" y="492"/>
              <a:ext cx="486084" cy="486084"/>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466;p73"/>
            <p:cNvSpPr/>
            <p:nvPr/>
          </p:nvSpPr>
          <p:spPr>
            <a:xfrm>
              <a:off x="2438389" y="102569"/>
              <a:ext cx="281928" cy="281928"/>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467;p73"/>
            <p:cNvSpPr/>
            <p:nvPr/>
          </p:nvSpPr>
          <p:spPr>
            <a:xfrm>
              <a:off x="2926557" y="492"/>
              <a:ext cx="1145770" cy="4860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468;p73"/>
            <p:cNvSpPr txBox="1"/>
            <p:nvPr/>
          </p:nvSpPr>
          <p:spPr>
            <a:xfrm>
              <a:off x="2926557" y="492"/>
              <a:ext cx="1145770" cy="4860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Craft a healthy faculty culture. </a:t>
              </a:r>
              <a:endParaRPr sz="1200" b="0" i="0" u="none" strike="noStrike" cap="none" dirty="0">
                <a:solidFill>
                  <a:srgbClr val="000000"/>
                </a:solidFill>
                <a:latin typeface="Arial"/>
                <a:ea typeface="Arial"/>
                <a:cs typeface="Arial"/>
                <a:sym typeface="Arial"/>
              </a:endParaRPr>
            </a:p>
          </p:txBody>
        </p:sp>
        <p:sp>
          <p:nvSpPr>
            <p:cNvPr id="469" name="Google Shape;469;p73"/>
            <p:cNvSpPr/>
            <p:nvPr/>
          </p:nvSpPr>
          <p:spPr>
            <a:xfrm>
              <a:off x="400654" y="936987"/>
              <a:ext cx="486084" cy="486084"/>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73"/>
            <p:cNvSpPr/>
            <p:nvPr/>
          </p:nvSpPr>
          <p:spPr>
            <a:xfrm>
              <a:off x="502732" y="1039065"/>
              <a:ext cx="281928" cy="281928"/>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73"/>
            <p:cNvSpPr/>
            <p:nvPr/>
          </p:nvSpPr>
          <p:spPr>
            <a:xfrm>
              <a:off x="990899" y="936987"/>
              <a:ext cx="1145770" cy="4860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73"/>
            <p:cNvSpPr txBox="1"/>
            <p:nvPr/>
          </p:nvSpPr>
          <p:spPr>
            <a:xfrm>
              <a:off x="990899" y="936987"/>
              <a:ext cx="1145770" cy="4860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Ask and listen </a:t>
              </a:r>
              <a:endParaRPr sz="1200" b="0" i="0" u="none" strike="noStrike" cap="none" dirty="0">
                <a:solidFill>
                  <a:srgbClr val="000000"/>
                </a:solidFill>
                <a:latin typeface="Arial"/>
                <a:ea typeface="Arial"/>
                <a:cs typeface="Arial"/>
                <a:sym typeface="Arial"/>
              </a:endParaRPr>
            </a:p>
          </p:txBody>
        </p:sp>
        <p:sp>
          <p:nvSpPr>
            <p:cNvPr id="473" name="Google Shape;473;p73"/>
            <p:cNvSpPr/>
            <p:nvPr/>
          </p:nvSpPr>
          <p:spPr>
            <a:xfrm>
              <a:off x="2336311" y="936987"/>
              <a:ext cx="486084" cy="486084"/>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474;p73"/>
            <p:cNvSpPr/>
            <p:nvPr/>
          </p:nvSpPr>
          <p:spPr>
            <a:xfrm>
              <a:off x="2438389" y="1039065"/>
              <a:ext cx="281928" cy="281928"/>
            </a:xfrm>
            <a:prstGeom prst="rect">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73"/>
            <p:cNvSpPr/>
            <p:nvPr/>
          </p:nvSpPr>
          <p:spPr>
            <a:xfrm>
              <a:off x="2926557" y="936987"/>
              <a:ext cx="1145770" cy="4860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73"/>
            <p:cNvSpPr txBox="1"/>
            <p:nvPr/>
          </p:nvSpPr>
          <p:spPr>
            <a:xfrm>
              <a:off x="2926557" y="936987"/>
              <a:ext cx="1145770" cy="4860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Spend the time and resources necessary to facilitate the growth of others </a:t>
              </a:r>
              <a:endParaRPr dirty="0"/>
            </a:p>
          </p:txBody>
        </p:sp>
        <p:sp>
          <p:nvSpPr>
            <p:cNvPr id="477" name="Google Shape;477;p73"/>
            <p:cNvSpPr/>
            <p:nvPr/>
          </p:nvSpPr>
          <p:spPr>
            <a:xfrm>
              <a:off x="400654" y="1873483"/>
              <a:ext cx="486084" cy="486084"/>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73"/>
            <p:cNvSpPr/>
            <p:nvPr/>
          </p:nvSpPr>
          <p:spPr>
            <a:xfrm>
              <a:off x="502732" y="1975560"/>
              <a:ext cx="281928" cy="281928"/>
            </a:xfrm>
            <a:prstGeom prst="rect">
              <a:avLst/>
            </a:prstGeom>
            <a:blipFill rotWithShape="1">
              <a:blip r:embed="rId7">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479;p73"/>
            <p:cNvSpPr/>
            <p:nvPr/>
          </p:nvSpPr>
          <p:spPr>
            <a:xfrm>
              <a:off x="990899" y="1873483"/>
              <a:ext cx="1145770" cy="4860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p73"/>
            <p:cNvSpPr txBox="1"/>
            <p:nvPr/>
          </p:nvSpPr>
          <p:spPr>
            <a:xfrm>
              <a:off x="990899" y="1873483"/>
              <a:ext cx="1145770" cy="4860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Manage change well. Cast a clear vision and plan. </a:t>
              </a:r>
              <a:endParaRPr dirty="0"/>
            </a:p>
          </p:txBody>
        </p:sp>
        <p:sp>
          <p:nvSpPr>
            <p:cNvPr id="481" name="Google Shape;481;p73"/>
            <p:cNvSpPr/>
            <p:nvPr/>
          </p:nvSpPr>
          <p:spPr>
            <a:xfrm>
              <a:off x="2336311" y="1873483"/>
              <a:ext cx="486084" cy="486084"/>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73"/>
            <p:cNvSpPr/>
            <p:nvPr/>
          </p:nvSpPr>
          <p:spPr>
            <a:xfrm>
              <a:off x="2438389" y="1975560"/>
              <a:ext cx="281928" cy="281928"/>
            </a:xfrm>
            <a:prstGeom prst="rect">
              <a:avLst/>
            </a:prstGeom>
            <a:blipFill rotWithShape="1">
              <a:blip r:embed="rId8">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73"/>
            <p:cNvSpPr/>
            <p:nvPr/>
          </p:nvSpPr>
          <p:spPr>
            <a:xfrm>
              <a:off x="2926557" y="1873483"/>
              <a:ext cx="1145770" cy="4860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73"/>
            <p:cNvSpPr txBox="1"/>
            <p:nvPr/>
          </p:nvSpPr>
          <p:spPr>
            <a:xfrm>
              <a:off x="2926557" y="1873483"/>
              <a:ext cx="1145770" cy="4860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Show gratitude</a:t>
              </a:r>
              <a:endParaRPr dirty="0"/>
            </a:p>
          </p:txBody>
        </p:sp>
        <p:sp>
          <p:nvSpPr>
            <p:cNvPr id="485" name="Google Shape;485;p73"/>
            <p:cNvSpPr/>
            <p:nvPr/>
          </p:nvSpPr>
          <p:spPr>
            <a:xfrm>
              <a:off x="400654" y="2809978"/>
              <a:ext cx="486084" cy="486084"/>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 name="Google Shape;486;p73"/>
            <p:cNvSpPr/>
            <p:nvPr/>
          </p:nvSpPr>
          <p:spPr>
            <a:xfrm>
              <a:off x="502732" y="2912056"/>
              <a:ext cx="281928" cy="281928"/>
            </a:xfrm>
            <a:prstGeom prst="rect">
              <a:avLst/>
            </a:prstGeom>
            <a:blipFill rotWithShape="1">
              <a:blip r:embed="rId9">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73"/>
            <p:cNvSpPr/>
            <p:nvPr/>
          </p:nvSpPr>
          <p:spPr>
            <a:xfrm>
              <a:off x="990899" y="2809978"/>
              <a:ext cx="1145770" cy="4860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73"/>
            <p:cNvSpPr txBox="1"/>
            <p:nvPr/>
          </p:nvSpPr>
          <p:spPr>
            <a:xfrm>
              <a:off x="990899" y="2809978"/>
              <a:ext cx="1145770" cy="4860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Back their people! </a:t>
              </a:r>
              <a:endParaRPr dirty="0"/>
            </a:p>
          </p:txBody>
        </p:sp>
        <p:sp>
          <p:nvSpPr>
            <p:cNvPr id="489" name="Google Shape;489;p73"/>
            <p:cNvSpPr/>
            <p:nvPr/>
          </p:nvSpPr>
          <p:spPr>
            <a:xfrm>
              <a:off x="2336311" y="2809978"/>
              <a:ext cx="486084" cy="486084"/>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73"/>
            <p:cNvSpPr/>
            <p:nvPr/>
          </p:nvSpPr>
          <p:spPr>
            <a:xfrm>
              <a:off x="2438389" y="2912056"/>
              <a:ext cx="281928" cy="281928"/>
            </a:xfrm>
            <a:prstGeom prst="rect">
              <a:avLst/>
            </a:prstGeom>
            <a:blipFill rotWithShape="1">
              <a:blip r:embed="rId10">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73"/>
            <p:cNvSpPr/>
            <p:nvPr/>
          </p:nvSpPr>
          <p:spPr>
            <a:xfrm>
              <a:off x="2926557" y="2809978"/>
              <a:ext cx="1145770" cy="4860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492;p73"/>
            <p:cNvSpPr txBox="1"/>
            <p:nvPr/>
          </p:nvSpPr>
          <p:spPr>
            <a:xfrm>
              <a:off x="2926557" y="2809978"/>
              <a:ext cx="1145770" cy="4860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Attend to their flourishing and own well-being</a:t>
              </a:r>
              <a:endParaRPr dirty="0"/>
            </a:p>
          </p:txBody>
        </p:sp>
      </p:grpSp>
      <p:pic>
        <p:nvPicPr>
          <p:cNvPr id="493" name="Google Shape;493;p73" descr="A picture containing toy, decorated, colorful&#10;&#10;Description automatically generated"/>
          <p:cNvPicPr preferRelativeResize="0">
            <a:picLocks noGrp="1"/>
          </p:cNvPicPr>
          <p:nvPr>
            <p:ph type="body" idx="1"/>
          </p:nvPr>
        </p:nvPicPr>
        <p:blipFill rotWithShape="1">
          <a:blip r:embed="rId11">
            <a:alphaModFix/>
          </a:blip>
          <a:srcRect/>
          <a:stretch/>
        </p:blipFill>
        <p:spPr>
          <a:xfrm>
            <a:off x="588887" y="1258206"/>
            <a:ext cx="3376237" cy="351155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1"/>
          <p:cNvSpPr txBox="1">
            <a:spLocks noGrp="1"/>
          </p:cNvSpPr>
          <p:nvPr>
            <p:ph type="title"/>
          </p:nvPr>
        </p:nvSpPr>
        <p:spPr>
          <a:xfrm>
            <a:off x="331442" y="428108"/>
            <a:ext cx="8481115" cy="589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5B89"/>
              </a:buClr>
              <a:buSzPts val="2800"/>
              <a:buFont typeface="Arial"/>
              <a:buNone/>
            </a:pPr>
            <a:r>
              <a:rPr lang="en"/>
              <a:t>Working with Faculty &amp; Staff</a:t>
            </a:r>
            <a:br>
              <a:rPr lang="en"/>
            </a:br>
            <a:r>
              <a:rPr lang="en"/>
              <a:t>Accountability</a:t>
            </a:r>
            <a:endParaRPr sz="2000" dirty="0">
              <a:latin typeface="Arial"/>
              <a:ea typeface="Arial"/>
              <a:cs typeface="Arial"/>
              <a:sym typeface="Arial"/>
            </a:endParaRPr>
          </a:p>
        </p:txBody>
      </p:sp>
      <p:sp>
        <p:nvSpPr>
          <p:cNvPr id="444" name="Google Shape;444;p71"/>
          <p:cNvSpPr txBox="1">
            <a:spLocks noGrp="1"/>
          </p:cNvSpPr>
          <p:nvPr>
            <p:ph type="body" idx="1"/>
          </p:nvPr>
        </p:nvSpPr>
        <p:spPr>
          <a:xfrm>
            <a:off x="4279764" y="1764638"/>
            <a:ext cx="4484914" cy="277404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400"/>
              </a:spcBef>
              <a:spcAft>
                <a:spcPts val="0"/>
              </a:spcAft>
              <a:buSzPts val="2000"/>
              <a:buNone/>
            </a:pPr>
            <a:r>
              <a:rPr lang="en" sz="1800" b="1"/>
              <a:t>Professional Culture</a:t>
            </a:r>
            <a:endParaRPr dirty="0"/>
          </a:p>
          <a:p>
            <a:pPr marL="0" lvl="0" indent="0" algn="l" rtl="0">
              <a:lnSpc>
                <a:spcPct val="100000"/>
              </a:lnSpc>
              <a:spcBef>
                <a:spcPts val="400"/>
              </a:spcBef>
              <a:spcAft>
                <a:spcPts val="0"/>
              </a:spcAft>
              <a:buSzPts val="2000"/>
              <a:buNone/>
            </a:pPr>
            <a:r>
              <a:rPr lang="en" sz="1800"/>
              <a:t>Working with respected faculty &amp; staff, develop a statement about your school’s </a:t>
            </a:r>
            <a:r>
              <a:rPr lang="en" sz="1800" b="1"/>
              <a:t>professional culture</a:t>
            </a:r>
            <a:r>
              <a:rPr lang="en" sz="1800"/>
              <a:t>.</a:t>
            </a:r>
            <a:endParaRPr dirty="0"/>
          </a:p>
          <a:p>
            <a:pPr marL="457200" lvl="0" indent="-330200" algn="l" rtl="0">
              <a:lnSpc>
                <a:spcPct val="100000"/>
              </a:lnSpc>
              <a:spcBef>
                <a:spcPts val="400"/>
              </a:spcBef>
              <a:spcAft>
                <a:spcPts val="0"/>
              </a:spcAft>
              <a:buSzPts val="2000"/>
              <a:buNone/>
            </a:pPr>
            <a:endParaRPr sz="1800" dirty="0"/>
          </a:p>
          <a:p>
            <a:pPr marL="0" lvl="0" indent="0" algn="l" rtl="0">
              <a:lnSpc>
                <a:spcPct val="100000"/>
              </a:lnSpc>
              <a:spcBef>
                <a:spcPts val="400"/>
              </a:spcBef>
              <a:spcAft>
                <a:spcPts val="0"/>
              </a:spcAft>
              <a:buSzPts val="2000"/>
              <a:buNone/>
            </a:pPr>
            <a:r>
              <a:rPr lang="en" sz="1800" b="1"/>
              <a:t>Essential Expectations</a:t>
            </a:r>
            <a:endParaRPr dirty="0"/>
          </a:p>
          <a:p>
            <a:pPr marL="0" lvl="0" indent="0" algn="l" rtl="0">
              <a:lnSpc>
                <a:spcPct val="100000"/>
              </a:lnSpc>
              <a:spcBef>
                <a:spcPts val="400"/>
              </a:spcBef>
              <a:spcAft>
                <a:spcPts val="0"/>
              </a:spcAft>
              <a:buSzPts val="2000"/>
              <a:buNone/>
            </a:pPr>
            <a:r>
              <a:rPr lang="en" sz="1800"/>
              <a:t>Develop, with the appropriate input from your leadership team (and legal counsel), </a:t>
            </a:r>
            <a:r>
              <a:rPr lang="en" sz="1800" b="1"/>
              <a:t>essential expectations </a:t>
            </a:r>
            <a:r>
              <a:rPr lang="en" sz="1800"/>
              <a:t>for faculty &amp; staff. </a:t>
            </a:r>
            <a:endParaRPr dirty="0"/>
          </a:p>
        </p:txBody>
      </p:sp>
      <p:pic>
        <p:nvPicPr>
          <p:cNvPr id="445" name="Google Shape;445;p71" descr="A picture containing diagram&#10;&#10;Description automatically generated"/>
          <p:cNvPicPr preferRelativeResize="0"/>
          <p:nvPr/>
        </p:nvPicPr>
        <p:blipFill rotWithShape="1">
          <a:blip r:embed="rId3">
            <a:alphaModFix/>
          </a:blip>
          <a:srcRect r="8123"/>
          <a:stretch/>
        </p:blipFill>
        <p:spPr>
          <a:xfrm>
            <a:off x="351264" y="1655120"/>
            <a:ext cx="3928500" cy="2993078"/>
          </a:xfrm>
          <a:prstGeom prst="rect">
            <a:avLst/>
          </a:prstGeom>
          <a:noFill/>
          <a:ln>
            <a:noFill/>
          </a:ln>
        </p:spPr>
      </p:pic>
      <p:sp>
        <p:nvSpPr>
          <p:cNvPr id="446" name="Google Shape;446;p71"/>
          <p:cNvSpPr txBox="1"/>
          <p:nvPr/>
        </p:nvSpPr>
        <p:spPr>
          <a:xfrm>
            <a:off x="3407952" y="5993050"/>
            <a:ext cx="1743624" cy="307777"/>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 sz="700" b="0" i="0" u="sng" strike="noStrike" cap="none">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 sz="700" b="0" i="0" u="none" strike="noStrike" cap="none">
                <a:solidFill>
                  <a:srgbClr val="FFFFFF"/>
                </a:solidFill>
                <a:latin typeface="Arial"/>
                <a:ea typeface="Arial"/>
                <a:cs typeface="Arial"/>
                <a:sym typeface="Arial"/>
              </a:rPr>
              <a:t> by Unknown Author is licensed under </a:t>
            </a:r>
            <a:r>
              <a:rPr lang="en" sz="700" b="0" i="0" u="sng" strike="noStrike" cap="none">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rPr>
              <a:t>CC BY</a:t>
            </a:r>
            <a:endParaRPr sz="7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7229858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63267-6F6B-0CE5-3EEF-C63D402CF1F7}"/>
              </a:ext>
            </a:extLst>
          </p:cNvPr>
          <p:cNvSpPr>
            <a:spLocks noGrp="1"/>
          </p:cNvSpPr>
          <p:nvPr>
            <p:ph type="title"/>
          </p:nvPr>
        </p:nvSpPr>
        <p:spPr/>
        <p:txBody>
          <a:bodyPr/>
          <a:lstStyle/>
          <a:p>
            <a:r>
              <a:rPr lang="en-US" sz="2400" dirty="0">
                <a:solidFill>
                  <a:srgbClr val="FF0000"/>
                </a:solidFill>
              </a:rPr>
              <a:t>Baylor School Core Values of Professional Conduct</a:t>
            </a:r>
          </a:p>
        </p:txBody>
      </p:sp>
      <p:sp>
        <p:nvSpPr>
          <p:cNvPr id="3" name="Text Placeholder 2">
            <a:extLst>
              <a:ext uri="{FF2B5EF4-FFF2-40B4-BE49-F238E27FC236}">
                <a16:creationId xmlns:a16="http://schemas.microsoft.com/office/drawing/2014/main" id="{9E0CE669-B65C-A716-CA72-78F8281AB4AA}"/>
              </a:ext>
            </a:extLst>
          </p:cNvPr>
          <p:cNvSpPr>
            <a:spLocks noGrp="1"/>
          </p:cNvSpPr>
          <p:nvPr>
            <p:ph type="body" idx="1"/>
          </p:nvPr>
        </p:nvSpPr>
        <p:spPr>
          <a:xfrm>
            <a:off x="328348" y="925931"/>
            <a:ext cx="8481115" cy="3860382"/>
          </a:xfrm>
        </p:spPr>
        <p:txBody>
          <a:bodyPr/>
          <a:lstStyle/>
          <a:p>
            <a:r>
              <a:rPr lang="en-US" sz="1200" dirty="0"/>
              <a:t>	</a:t>
            </a:r>
            <a:r>
              <a:rPr lang="en-US" sz="1800" dirty="0"/>
              <a:t>Every member of Baylor’s professional community is committed to upholding the core values on which the community is founded. Baylor’s faculty and staff are dedicated to respecting and serving our families through:</a:t>
            </a:r>
          </a:p>
          <a:p>
            <a:endParaRPr lang="en-US" sz="1800" dirty="0"/>
          </a:p>
          <a:p>
            <a:r>
              <a:rPr lang="en-US" sz="1200" dirty="0"/>
              <a:t>	</a:t>
            </a:r>
            <a:r>
              <a:rPr lang="en-US" sz="1800" dirty="0"/>
              <a:t>*</a:t>
            </a:r>
            <a:r>
              <a:rPr lang="en-US" sz="1800" b="1" dirty="0"/>
              <a:t>Community Building 	</a:t>
            </a:r>
            <a:r>
              <a:rPr lang="en-US" sz="1800" dirty="0"/>
              <a:t>*</a:t>
            </a:r>
            <a:r>
              <a:rPr lang="en-US" sz="1800" b="1" dirty="0"/>
              <a:t>Collegiality	</a:t>
            </a:r>
            <a:r>
              <a:rPr lang="en-US" sz="1800" dirty="0"/>
              <a:t>*</a:t>
            </a:r>
            <a:r>
              <a:rPr lang="en-US" sz="1800" b="1" dirty="0"/>
              <a:t>Professional Practice</a:t>
            </a:r>
          </a:p>
          <a:p>
            <a:r>
              <a:rPr lang="en-US" sz="1800" dirty="0"/>
              <a:t> </a:t>
            </a:r>
          </a:p>
          <a:p>
            <a:r>
              <a:rPr lang="en-US" sz="1800" dirty="0"/>
              <a:t>		*</a:t>
            </a:r>
            <a:r>
              <a:rPr lang="en-US" sz="1800" b="1" dirty="0"/>
              <a:t>Professional Growth 		</a:t>
            </a:r>
            <a:r>
              <a:rPr lang="en-US" sz="1800" dirty="0"/>
              <a:t>*</a:t>
            </a:r>
            <a:r>
              <a:rPr lang="en-US" sz="1800" b="1" dirty="0"/>
              <a:t>Attendance and Engagement </a:t>
            </a:r>
          </a:p>
          <a:p>
            <a:endParaRPr lang="en-US" sz="1800" b="1" dirty="0"/>
          </a:p>
          <a:p>
            <a:r>
              <a:rPr lang="en-US" sz="1800" dirty="0"/>
              <a:t>	*</a:t>
            </a:r>
            <a:r>
              <a:rPr lang="en-US" sz="1800" b="1" dirty="0"/>
              <a:t>Timeliness and Punctuality 			*Communication </a:t>
            </a:r>
          </a:p>
          <a:p>
            <a:r>
              <a:rPr lang="en-US" sz="1800" b="1" dirty="0"/>
              <a:t>			</a:t>
            </a:r>
          </a:p>
          <a:p>
            <a:r>
              <a:rPr lang="en-US" sz="1800" b="1" dirty="0"/>
              <a:t>*Professional Appearance and Presentation	*Commitment </a:t>
            </a:r>
          </a:p>
        </p:txBody>
      </p:sp>
    </p:spTree>
    <p:extLst>
      <p:ext uri="{BB962C8B-B14F-4D97-AF65-F5344CB8AC3E}">
        <p14:creationId xmlns:p14="http://schemas.microsoft.com/office/powerpoint/2010/main" val="37707561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97B1F4-5DD8-0389-55A0-6069B93A5DC8}"/>
              </a:ext>
            </a:extLst>
          </p:cNvPr>
          <p:cNvSpPr>
            <a:spLocks noGrp="1"/>
          </p:cNvSpPr>
          <p:nvPr>
            <p:ph type="body" idx="1"/>
          </p:nvPr>
        </p:nvSpPr>
        <p:spPr>
          <a:xfrm>
            <a:off x="2148209" y="392907"/>
            <a:ext cx="4847582" cy="1042987"/>
          </a:xfrm>
        </p:spPr>
        <p:txBody>
          <a:bodyPr/>
          <a:lstStyle/>
          <a:p>
            <a:r>
              <a:rPr lang="en-US" dirty="0"/>
              <a:t>Faculty Culture</a:t>
            </a:r>
          </a:p>
        </p:txBody>
      </p:sp>
      <p:sp>
        <p:nvSpPr>
          <p:cNvPr id="5" name="TextBox 4">
            <a:extLst>
              <a:ext uri="{FF2B5EF4-FFF2-40B4-BE49-F238E27FC236}">
                <a16:creationId xmlns:a16="http://schemas.microsoft.com/office/drawing/2014/main" id="{74BFDD0E-6BD3-CB77-B077-2A0B12355D8A}"/>
              </a:ext>
            </a:extLst>
          </p:cNvPr>
          <p:cNvSpPr txBox="1"/>
          <p:nvPr/>
        </p:nvSpPr>
        <p:spPr>
          <a:xfrm>
            <a:off x="2423791" y="2427360"/>
            <a:ext cx="4572000" cy="2677656"/>
          </a:xfrm>
          <a:prstGeom prst="rect">
            <a:avLst/>
          </a:prstGeom>
          <a:noFill/>
        </p:spPr>
        <p:txBody>
          <a:bodyPr wrap="square">
            <a:spAutoFit/>
          </a:bodyPr>
          <a:lstStyle/>
          <a:p>
            <a:pPr algn="ctr"/>
            <a:r>
              <a:rPr lang="en-US" sz="2800" dirty="0">
                <a:solidFill>
                  <a:schemeClr val="bg1"/>
                </a:solidFill>
              </a:rPr>
              <a:t>Create a culture of trust, predictability and support where professional teachers can grow. </a:t>
            </a:r>
          </a:p>
          <a:p>
            <a:pPr algn="ctr"/>
            <a:endParaRPr lang="en-US" sz="2800" u="sng" dirty="0">
              <a:solidFill>
                <a:schemeClr val="bg1"/>
              </a:solidFill>
            </a:endParaRPr>
          </a:p>
          <a:p>
            <a:pPr algn="ctr"/>
            <a:r>
              <a:rPr lang="en-US" sz="2800" u="sng" dirty="0">
                <a:solidFill>
                  <a:schemeClr val="bg1"/>
                </a:solidFill>
              </a:rPr>
              <a:t>Eliminate toxic faculty</a:t>
            </a:r>
            <a:r>
              <a:rPr lang="en-US" sz="2800" dirty="0">
                <a:solidFill>
                  <a:schemeClr val="bg1"/>
                </a:solidFill>
              </a:rPr>
              <a:t>.</a:t>
            </a:r>
          </a:p>
        </p:txBody>
      </p:sp>
    </p:spTree>
    <p:extLst>
      <p:ext uri="{BB962C8B-B14F-4D97-AF65-F5344CB8AC3E}">
        <p14:creationId xmlns:p14="http://schemas.microsoft.com/office/powerpoint/2010/main" val="25833649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920240" y="3174274"/>
            <a:ext cx="4207590" cy="1969226"/>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4428307" cy="3304794"/>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descr="A large group of people sitting at tables&#10;&#10;Description automatically generated with low confidence">
            <a:extLst>
              <a:ext uri="{FF2B5EF4-FFF2-40B4-BE49-F238E27FC236}">
                <a16:creationId xmlns:a16="http://schemas.microsoft.com/office/drawing/2014/main" id="{44D279E4-5C78-88F0-1D4D-528B48CCC312}"/>
              </a:ext>
            </a:extLst>
          </p:cNvPr>
          <p:cNvPicPr>
            <a:picLocks noChangeAspect="1"/>
          </p:cNvPicPr>
          <p:nvPr/>
        </p:nvPicPr>
        <p:blipFill rotWithShape="1">
          <a:blip r:embed="rId2"/>
          <a:srcRect b="2556"/>
          <a:stretch/>
        </p:blipFill>
        <p:spPr>
          <a:xfrm>
            <a:off x="20" y="10"/>
            <a:ext cx="4260803" cy="311393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22" name="Content Placeholder 21">
            <a:extLst>
              <a:ext uri="{FF2B5EF4-FFF2-40B4-BE49-F238E27FC236}">
                <a16:creationId xmlns:a16="http://schemas.microsoft.com/office/drawing/2014/main" id="{94B46BED-F913-4067-BB7E-7E3C0DA4BF72}"/>
              </a:ext>
            </a:extLst>
          </p:cNvPr>
          <p:cNvSpPr>
            <a:spLocks noGrp="1"/>
          </p:cNvSpPr>
          <p:nvPr>
            <p:ph sz="half" idx="2"/>
          </p:nvPr>
        </p:nvSpPr>
        <p:spPr>
          <a:xfrm>
            <a:off x="5061856" y="914400"/>
            <a:ext cx="3663142" cy="2422207"/>
          </a:xfrm>
        </p:spPr>
        <p:txBody>
          <a:bodyPr vert="horz" lIns="91440" tIns="45720" rIns="91440" bIns="45720" rtlCol="0" anchor="t">
            <a:normAutofit lnSpcReduction="10000"/>
          </a:bodyPr>
          <a:lstStyle/>
          <a:p>
            <a:pPr>
              <a:lnSpc>
                <a:spcPct val="90000"/>
              </a:lnSpc>
              <a:spcAft>
                <a:spcPts val="600"/>
              </a:spcAft>
            </a:pPr>
            <a:r>
              <a:rPr lang="en-US" sz="2400" kern="1200" dirty="0">
                <a:solidFill>
                  <a:schemeClr val="tx1"/>
                </a:solidFill>
                <a:latin typeface="+mn-lt"/>
                <a:ea typeface="+mn-ea"/>
                <a:cs typeface="+mn-cs"/>
              </a:rPr>
              <a:t>MOST IMPORTANTLY…</a:t>
            </a:r>
          </a:p>
          <a:p>
            <a:pPr>
              <a:lnSpc>
                <a:spcPct val="90000"/>
              </a:lnSpc>
              <a:spcAft>
                <a:spcPts val="600"/>
              </a:spcAft>
            </a:pPr>
            <a:endParaRPr lang="en-US" sz="2400" kern="1200" dirty="0">
              <a:solidFill>
                <a:schemeClr val="tx1"/>
              </a:solidFill>
              <a:latin typeface="+mn-lt"/>
              <a:ea typeface="+mn-ea"/>
              <a:cs typeface="+mn-cs"/>
            </a:endParaRPr>
          </a:p>
          <a:p>
            <a:pPr>
              <a:lnSpc>
                <a:spcPct val="90000"/>
              </a:lnSpc>
              <a:spcAft>
                <a:spcPts val="600"/>
              </a:spcAft>
            </a:pPr>
            <a:r>
              <a:rPr lang="en-US" sz="2400" kern="1200" dirty="0">
                <a:solidFill>
                  <a:schemeClr val="tx1"/>
                </a:solidFill>
                <a:latin typeface="+mn-lt"/>
                <a:ea typeface="+mn-ea"/>
                <a:cs typeface="+mn-cs"/>
              </a:rPr>
              <a:t>FOCUS ON YOUR STUDENTS AND THE “JOY” OF THEIR EXPERIENCE AT YOUR SCHOOL.</a:t>
            </a:r>
          </a:p>
        </p:txBody>
      </p:sp>
      <p:pic>
        <p:nvPicPr>
          <p:cNvPr id="6" name="Content Placeholder 5" descr="A picture containing person, indoor, player, crowd&#10;&#10;Description automatically generated">
            <a:extLst>
              <a:ext uri="{FF2B5EF4-FFF2-40B4-BE49-F238E27FC236}">
                <a16:creationId xmlns:a16="http://schemas.microsoft.com/office/drawing/2014/main" id="{8017435F-1148-292F-CA47-CC17614DE3B8}"/>
              </a:ext>
            </a:extLst>
          </p:cNvPr>
          <p:cNvPicPr>
            <a:picLocks noGrp="1" noChangeAspect="1"/>
          </p:cNvPicPr>
          <p:nvPr>
            <p:ph sz="half" idx="1"/>
          </p:nvPr>
        </p:nvPicPr>
        <p:blipFill rotWithShape="1">
          <a:blip r:embed="rId3"/>
          <a:srcRect t="28323" r="-2" b="9289"/>
          <a:stretch/>
        </p:blipFill>
        <p:spPr>
          <a:xfrm>
            <a:off x="2089405" y="3336607"/>
            <a:ext cx="3861692" cy="1806893"/>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
        <p:nvSpPr>
          <p:cNvPr id="2" name="Title 1">
            <a:extLst>
              <a:ext uri="{FF2B5EF4-FFF2-40B4-BE49-F238E27FC236}">
                <a16:creationId xmlns:a16="http://schemas.microsoft.com/office/drawing/2014/main" id="{62A4BB18-CC59-8F3F-BB3A-9AE7E94A976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249895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EBDC53-E6EB-8638-8B33-13CF7C8BCD51}"/>
              </a:ext>
            </a:extLst>
          </p:cNvPr>
          <p:cNvSpPr>
            <a:spLocks noGrp="1"/>
          </p:cNvSpPr>
          <p:nvPr>
            <p:ph type="title"/>
          </p:nvPr>
        </p:nvSpPr>
        <p:spPr/>
        <p:txBody>
          <a:bodyPr/>
          <a:lstStyle/>
          <a:p>
            <a:r>
              <a:rPr lang="en-US" dirty="0"/>
              <a:t>ISM </a:t>
            </a:r>
            <a:r>
              <a:rPr lang="en-US"/>
              <a:t>Research: Increase </a:t>
            </a:r>
            <a:r>
              <a:rPr lang="en-US" dirty="0"/>
              <a:t>Positive Affect</a:t>
            </a:r>
          </a:p>
        </p:txBody>
      </p:sp>
      <p:graphicFrame>
        <p:nvGraphicFramePr>
          <p:cNvPr id="9" name="Table 9">
            <a:extLst>
              <a:ext uri="{FF2B5EF4-FFF2-40B4-BE49-F238E27FC236}">
                <a16:creationId xmlns:a16="http://schemas.microsoft.com/office/drawing/2014/main" id="{D4A939FC-2658-DA7A-2E27-73BB97494031}"/>
              </a:ext>
            </a:extLst>
          </p:cNvPr>
          <p:cNvGraphicFramePr>
            <a:graphicFrameLocks noGrp="1"/>
          </p:cNvGraphicFramePr>
          <p:nvPr>
            <p:ph sz="quarter" idx="12"/>
          </p:nvPr>
        </p:nvGraphicFramePr>
        <p:xfrm>
          <a:off x="328613" y="1047750"/>
          <a:ext cx="6615111" cy="3032760"/>
        </p:xfrm>
        <a:graphic>
          <a:graphicData uri="http://schemas.openxmlformats.org/drawingml/2006/table">
            <a:tbl>
              <a:tblPr firstRow="1" bandRow="1">
                <a:tableStyleId>{5C22544A-7EE6-4342-B048-85BDC9FD1C3A}</a:tableStyleId>
              </a:tblPr>
              <a:tblGrid>
                <a:gridCol w="2205037">
                  <a:extLst>
                    <a:ext uri="{9D8B030D-6E8A-4147-A177-3AD203B41FA5}">
                      <a16:colId xmlns:a16="http://schemas.microsoft.com/office/drawing/2014/main" val="4132900040"/>
                    </a:ext>
                  </a:extLst>
                </a:gridCol>
                <a:gridCol w="2205037">
                  <a:extLst>
                    <a:ext uri="{9D8B030D-6E8A-4147-A177-3AD203B41FA5}">
                      <a16:colId xmlns:a16="http://schemas.microsoft.com/office/drawing/2014/main" val="2896768087"/>
                    </a:ext>
                  </a:extLst>
                </a:gridCol>
                <a:gridCol w="2205037">
                  <a:extLst>
                    <a:ext uri="{9D8B030D-6E8A-4147-A177-3AD203B41FA5}">
                      <a16:colId xmlns:a16="http://schemas.microsoft.com/office/drawing/2014/main" val="1259978578"/>
                    </a:ext>
                  </a:extLst>
                </a:gridCol>
              </a:tblGrid>
              <a:tr h="370840">
                <a:tc>
                  <a:txBody>
                    <a:bodyPr/>
                    <a:lstStyle/>
                    <a:p>
                      <a:endParaRPr lang="en-US" sz="2000" dirty="0"/>
                    </a:p>
                  </a:txBody>
                  <a:tcPr/>
                </a:tc>
                <a:tc>
                  <a:txBody>
                    <a:bodyPr/>
                    <a:lstStyle/>
                    <a:p>
                      <a:r>
                        <a:rPr lang="en-US" sz="2000" dirty="0"/>
                        <a:t>% of students who experience more negative affect than positive affect</a:t>
                      </a:r>
                    </a:p>
                  </a:txBody>
                  <a:tcPr/>
                </a:tc>
                <a:tc>
                  <a:txBody>
                    <a:bodyPr/>
                    <a:lstStyle/>
                    <a:p>
                      <a:r>
                        <a:rPr lang="en-US" sz="2000" dirty="0"/>
                        <a:t>% of students who experience 2x as much positive affect than negative affect</a:t>
                      </a:r>
                    </a:p>
                  </a:txBody>
                  <a:tcPr/>
                </a:tc>
                <a:extLst>
                  <a:ext uri="{0D108BD9-81ED-4DB2-BD59-A6C34878D82A}">
                    <a16:rowId xmlns:a16="http://schemas.microsoft.com/office/drawing/2014/main" val="388446795"/>
                  </a:ext>
                </a:extLst>
              </a:tr>
              <a:tr h="370840">
                <a:tc>
                  <a:txBody>
                    <a:bodyPr/>
                    <a:lstStyle/>
                    <a:p>
                      <a:pPr algn="l" fontAlgn="b"/>
                      <a:r>
                        <a:rPr lang="en-US" sz="1600" b="0" i="0" u="none" strike="noStrike">
                          <a:solidFill>
                            <a:srgbClr val="000000"/>
                          </a:solidFill>
                          <a:effectLst/>
                          <a:latin typeface="Calibri" panose="020F0502020204030204" pitchFamily="34" charset="0"/>
                        </a:rPr>
                        <a:t>High Flourishing</a:t>
                      </a:r>
                    </a:p>
                  </a:txBody>
                  <a:tcPr marL="95250" marR="0" marT="0" marB="0" anchor="b"/>
                </a:tc>
                <a:tc>
                  <a:txBody>
                    <a:bodyPr/>
                    <a:lstStyle/>
                    <a:p>
                      <a:pPr algn="ctr" fontAlgn="b"/>
                      <a:r>
                        <a:rPr lang="en-US" sz="1600" b="0" i="0" u="none" strike="noStrike" dirty="0">
                          <a:solidFill>
                            <a:srgbClr val="000000"/>
                          </a:solidFill>
                          <a:effectLst/>
                          <a:latin typeface="Calibri" panose="020F0502020204030204" pitchFamily="34" charset="0"/>
                        </a:rPr>
                        <a:t>1%</a:t>
                      </a:r>
                    </a:p>
                  </a:txBody>
                  <a:tcPr marL="0" marR="0" marT="0" marB="0" anchor="b"/>
                </a:tc>
                <a:tc>
                  <a:txBody>
                    <a:bodyPr/>
                    <a:lstStyle/>
                    <a:p>
                      <a:pPr algn="ctr" fontAlgn="b"/>
                      <a:r>
                        <a:rPr lang="en-US" sz="1600" b="0" i="0" u="none" strike="noStrike">
                          <a:solidFill>
                            <a:srgbClr val="000000"/>
                          </a:solidFill>
                          <a:effectLst/>
                          <a:latin typeface="Calibri" panose="020F0502020204030204" pitchFamily="34" charset="0"/>
                        </a:rPr>
                        <a:t>54%</a:t>
                      </a:r>
                    </a:p>
                  </a:txBody>
                  <a:tcPr marL="0" marR="0" marT="0" marB="0" anchor="b"/>
                </a:tc>
                <a:extLst>
                  <a:ext uri="{0D108BD9-81ED-4DB2-BD59-A6C34878D82A}">
                    <a16:rowId xmlns:a16="http://schemas.microsoft.com/office/drawing/2014/main" val="2130926837"/>
                  </a:ext>
                </a:extLst>
              </a:tr>
              <a:tr h="370840">
                <a:tc>
                  <a:txBody>
                    <a:bodyPr/>
                    <a:lstStyle/>
                    <a:p>
                      <a:pPr algn="l" fontAlgn="b"/>
                      <a:r>
                        <a:rPr lang="en-US" sz="1600" b="0" i="0" u="none" strike="noStrike">
                          <a:solidFill>
                            <a:srgbClr val="000000"/>
                          </a:solidFill>
                          <a:effectLst/>
                          <a:latin typeface="Calibri" panose="020F0502020204030204" pitchFamily="34" charset="0"/>
                        </a:rPr>
                        <a:t>Mid Flourishing</a:t>
                      </a:r>
                    </a:p>
                  </a:txBody>
                  <a:tcPr marL="95250" marR="0" marT="0" marB="0" anchor="b"/>
                </a:tc>
                <a:tc>
                  <a:txBody>
                    <a:bodyPr/>
                    <a:lstStyle/>
                    <a:p>
                      <a:pPr algn="ctr" fontAlgn="b"/>
                      <a:r>
                        <a:rPr lang="en-US" sz="1600" b="0" i="0" u="none" strike="noStrike" dirty="0">
                          <a:solidFill>
                            <a:srgbClr val="000000"/>
                          </a:solidFill>
                          <a:effectLst/>
                          <a:latin typeface="Calibri" panose="020F0502020204030204" pitchFamily="34" charset="0"/>
                        </a:rPr>
                        <a:t>12%</a:t>
                      </a:r>
                    </a:p>
                  </a:txBody>
                  <a:tcPr marL="0" marR="0" marT="0" marB="0" anchor="b"/>
                </a:tc>
                <a:tc>
                  <a:txBody>
                    <a:bodyPr/>
                    <a:lstStyle/>
                    <a:p>
                      <a:pPr algn="ctr" fontAlgn="b"/>
                      <a:r>
                        <a:rPr lang="en-US" sz="1600" b="0" i="0" u="none" strike="noStrike">
                          <a:solidFill>
                            <a:srgbClr val="000000"/>
                          </a:solidFill>
                          <a:effectLst/>
                          <a:latin typeface="Calibri" panose="020F0502020204030204" pitchFamily="34" charset="0"/>
                        </a:rPr>
                        <a:t>8%</a:t>
                      </a:r>
                    </a:p>
                  </a:txBody>
                  <a:tcPr marL="0" marR="0" marT="0" marB="0" anchor="b"/>
                </a:tc>
                <a:extLst>
                  <a:ext uri="{0D108BD9-81ED-4DB2-BD59-A6C34878D82A}">
                    <a16:rowId xmlns:a16="http://schemas.microsoft.com/office/drawing/2014/main" val="2603402808"/>
                  </a:ext>
                </a:extLst>
              </a:tr>
              <a:tr h="370840">
                <a:tc>
                  <a:txBody>
                    <a:bodyPr/>
                    <a:lstStyle/>
                    <a:p>
                      <a:pPr algn="l" fontAlgn="b"/>
                      <a:r>
                        <a:rPr lang="en-US" sz="1600" b="0" i="0" u="none" strike="noStrike" dirty="0">
                          <a:solidFill>
                            <a:srgbClr val="000000"/>
                          </a:solidFill>
                          <a:effectLst/>
                          <a:latin typeface="Calibri" panose="020F0502020204030204" pitchFamily="34" charset="0"/>
                        </a:rPr>
                        <a:t>Languishing</a:t>
                      </a:r>
                    </a:p>
                  </a:txBody>
                  <a:tcPr marL="95250" marR="0" marT="0" marB="0" anchor="b"/>
                </a:tc>
                <a:tc>
                  <a:txBody>
                    <a:bodyPr/>
                    <a:lstStyle/>
                    <a:p>
                      <a:pPr algn="ctr" fontAlgn="b"/>
                      <a:r>
                        <a:rPr lang="en-US" sz="1600" b="0" i="0" u="none" strike="noStrike" dirty="0">
                          <a:solidFill>
                            <a:srgbClr val="000000"/>
                          </a:solidFill>
                          <a:effectLst/>
                          <a:latin typeface="Calibri" panose="020F0502020204030204" pitchFamily="34" charset="0"/>
                        </a:rPr>
                        <a:t>89%</a:t>
                      </a:r>
                    </a:p>
                  </a:txBody>
                  <a:tcPr marL="0" marR="0" marT="0" marB="0" anchor="b"/>
                </a:tc>
                <a:tc>
                  <a:txBody>
                    <a:bodyPr/>
                    <a:lstStyle/>
                    <a:p>
                      <a:pPr algn="ctr" fontAlgn="b"/>
                      <a:r>
                        <a:rPr lang="en-US" sz="1600" b="0" i="0" u="none" strike="noStrike" dirty="0">
                          <a:solidFill>
                            <a:srgbClr val="000000"/>
                          </a:solidFill>
                          <a:effectLst/>
                          <a:latin typeface="Calibri" panose="020F0502020204030204" pitchFamily="34" charset="0"/>
                        </a:rPr>
                        <a:t>0%</a:t>
                      </a:r>
                    </a:p>
                  </a:txBody>
                  <a:tcPr marL="0" marR="0" marT="0" marB="0" anchor="b"/>
                </a:tc>
                <a:extLst>
                  <a:ext uri="{0D108BD9-81ED-4DB2-BD59-A6C34878D82A}">
                    <a16:rowId xmlns:a16="http://schemas.microsoft.com/office/drawing/2014/main" val="2995370859"/>
                  </a:ext>
                </a:extLst>
              </a:tr>
            </a:tbl>
          </a:graphicData>
        </a:graphic>
      </p:graphicFrame>
      <p:sp>
        <p:nvSpPr>
          <p:cNvPr id="8" name="Content Placeholder 7">
            <a:extLst>
              <a:ext uri="{FF2B5EF4-FFF2-40B4-BE49-F238E27FC236}">
                <a16:creationId xmlns:a16="http://schemas.microsoft.com/office/drawing/2014/main" id="{F809DB19-F8F9-D8B3-32FD-C2CE86453BE9}"/>
              </a:ext>
            </a:extLst>
          </p:cNvPr>
          <p:cNvSpPr>
            <a:spLocks noGrp="1"/>
          </p:cNvSpPr>
          <p:nvPr>
            <p:ph sz="quarter" idx="13"/>
          </p:nvPr>
        </p:nvSpPr>
        <p:spPr>
          <a:xfrm>
            <a:off x="7134224" y="1047749"/>
            <a:ext cx="1685397" cy="3514725"/>
          </a:xfrm>
        </p:spPr>
        <p:txBody>
          <a:bodyPr/>
          <a:lstStyle/>
          <a:p>
            <a:r>
              <a:rPr lang="en-US" dirty="0"/>
              <a:t>Teacher and staff need to have a positive outlook and “contagious” attitude</a:t>
            </a:r>
          </a:p>
          <a:p>
            <a:endParaRPr lang="en-US" dirty="0"/>
          </a:p>
          <a:p>
            <a:r>
              <a:rPr lang="en-US" dirty="0"/>
              <a:t>Make time for fun things.  </a:t>
            </a:r>
          </a:p>
          <a:p>
            <a:endParaRPr lang="en-US" dirty="0"/>
          </a:p>
          <a:p>
            <a:r>
              <a:rPr lang="en-US" dirty="0"/>
              <a:t>Make time for challenges that students choose</a:t>
            </a:r>
          </a:p>
          <a:p>
            <a:endParaRPr lang="en-US" dirty="0"/>
          </a:p>
          <a:p>
            <a:r>
              <a:rPr lang="en-US" dirty="0"/>
              <a:t> </a:t>
            </a:r>
          </a:p>
        </p:txBody>
      </p:sp>
    </p:spTree>
    <p:extLst>
      <p:ext uri="{BB962C8B-B14F-4D97-AF65-F5344CB8AC3E}">
        <p14:creationId xmlns:p14="http://schemas.microsoft.com/office/powerpoint/2010/main" val="1401955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2175" dirty="0">
                <a:solidFill>
                  <a:srgbClr val="015988"/>
                </a:solidFill>
                <a:latin typeface="Proxima Nova" panose="02000506030000020004" pitchFamily="2" charset="0"/>
              </a:rPr>
              <a:t>The </a:t>
            </a:r>
            <a:r>
              <a:rPr lang="en-US" sz="2175" b="1" dirty="0">
                <a:solidFill>
                  <a:srgbClr val="015988"/>
                </a:solidFill>
                <a:latin typeface="Proxima Nova" panose="02000506030000020004" pitchFamily="2" charset="0"/>
              </a:rPr>
              <a:t>School Culture Sphere</a:t>
            </a:r>
          </a:p>
        </p:txBody>
      </p:sp>
      <p:sp>
        <p:nvSpPr>
          <p:cNvPr id="13" name="Oval 12"/>
          <p:cNvSpPr/>
          <p:nvPr/>
        </p:nvSpPr>
        <p:spPr>
          <a:xfrm>
            <a:off x="1425008" y="1173230"/>
            <a:ext cx="2881994" cy="2833551"/>
          </a:xfrm>
          <a:prstGeom prst="ellipse">
            <a:avLst/>
          </a:prstGeom>
          <a:solidFill>
            <a:schemeClr val="tx2">
              <a:lumMod val="20000"/>
              <a:lumOff val="80000"/>
              <a:alpha val="50000"/>
            </a:schemeClr>
          </a:solidFill>
          <a:ln>
            <a:solidFill>
              <a:srgbClr val="005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solidFill>
                <a:prstClr val="black"/>
              </a:solidFill>
              <a:latin typeface="Proxima Nova" panose="02000506030000020004" pitchFamily="2" charset="0"/>
            </a:endParaRPr>
          </a:p>
        </p:txBody>
      </p:sp>
      <p:sp>
        <p:nvSpPr>
          <p:cNvPr id="14" name="TextBox 13"/>
          <p:cNvSpPr txBox="1"/>
          <p:nvPr/>
        </p:nvSpPr>
        <p:spPr>
          <a:xfrm>
            <a:off x="2075717" y="2199395"/>
            <a:ext cx="1469571" cy="307777"/>
          </a:xfrm>
          <a:prstGeom prst="rect">
            <a:avLst/>
          </a:prstGeom>
          <a:noFill/>
        </p:spPr>
        <p:txBody>
          <a:bodyPr wrap="square" rtlCol="0">
            <a:spAutoFit/>
          </a:bodyPr>
          <a:lstStyle/>
          <a:p>
            <a:pPr algn="ctr"/>
            <a:r>
              <a:rPr lang="en-US" b="1" dirty="0">
                <a:solidFill>
                  <a:prstClr val="black"/>
                </a:solidFill>
                <a:latin typeface="Proxima Nova" panose="02000506030000020004" pitchFamily="2" charset="0"/>
              </a:rPr>
              <a:t>School Culture</a:t>
            </a:r>
          </a:p>
        </p:txBody>
      </p:sp>
      <p:grpSp>
        <p:nvGrpSpPr>
          <p:cNvPr id="16" name="Group 15"/>
          <p:cNvGrpSpPr/>
          <p:nvPr/>
        </p:nvGrpSpPr>
        <p:grpSpPr>
          <a:xfrm>
            <a:off x="4413137" y="1721026"/>
            <a:ext cx="3425864" cy="371231"/>
            <a:chOff x="4343400" y="3619336"/>
            <a:chExt cx="4567818" cy="494974"/>
          </a:xfrm>
        </p:grpSpPr>
        <p:sp>
          <p:nvSpPr>
            <p:cNvPr id="5" name="Pentagon 4"/>
            <p:cNvSpPr/>
            <p:nvPr/>
          </p:nvSpPr>
          <p:spPr>
            <a:xfrm rot="10800000">
              <a:off x="4343400" y="3619336"/>
              <a:ext cx="4567818" cy="494974"/>
            </a:xfrm>
            <a:prstGeom prst="homePlate">
              <a:avLst/>
            </a:prstGeom>
            <a:solidFill>
              <a:schemeClr val="tx2">
                <a:lumMod val="20000"/>
                <a:lumOff val="80000"/>
              </a:schemeClr>
            </a:solidFill>
            <a:ln>
              <a:solidFill>
                <a:srgbClr val="005B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Proxima Nova" panose="02000506030000020004" pitchFamily="2" charset="0"/>
              </a:endParaRPr>
            </a:p>
          </p:txBody>
        </p:sp>
        <p:sp>
          <p:nvSpPr>
            <p:cNvPr id="6" name="TextBox 5"/>
            <p:cNvSpPr txBox="1"/>
            <p:nvPr/>
          </p:nvSpPr>
          <p:spPr>
            <a:xfrm>
              <a:off x="5134371" y="3674485"/>
              <a:ext cx="3776847" cy="430886"/>
            </a:xfrm>
            <a:prstGeom prst="rect">
              <a:avLst/>
            </a:prstGeom>
            <a:noFill/>
          </p:spPr>
          <p:txBody>
            <a:bodyPr wrap="square" rtlCol="0">
              <a:spAutoFit/>
            </a:bodyPr>
            <a:lstStyle/>
            <a:p>
              <a:pPr algn="r"/>
              <a:r>
                <a:rPr lang="en-US" sz="1500" dirty="0">
                  <a:solidFill>
                    <a:prstClr val="black"/>
                  </a:solidFill>
                  <a:latin typeface="Proxima Nova" panose="02000506030000020004" pitchFamily="2" charset="0"/>
                </a:rPr>
                <a:t>Student Experience</a:t>
              </a:r>
            </a:p>
          </p:txBody>
        </p:sp>
      </p:grpSp>
      <p:grpSp>
        <p:nvGrpSpPr>
          <p:cNvPr id="21" name="Group 20"/>
          <p:cNvGrpSpPr/>
          <p:nvPr/>
        </p:nvGrpSpPr>
        <p:grpSpPr>
          <a:xfrm>
            <a:off x="4413137" y="2189063"/>
            <a:ext cx="3425864" cy="360104"/>
            <a:chOff x="4343399" y="4013183"/>
            <a:chExt cx="4567818" cy="480138"/>
          </a:xfrm>
        </p:grpSpPr>
        <p:sp>
          <p:nvSpPr>
            <p:cNvPr id="8" name="Pentagon 7"/>
            <p:cNvSpPr/>
            <p:nvPr/>
          </p:nvSpPr>
          <p:spPr>
            <a:xfrm rot="10800000">
              <a:off x="4343399" y="4013183"/>
              <a:ext cx="4567818" cy="480138"/>
            </a:xfrm>
            <a:prstGeom prst="homePlate">
              <a:avLst/>
            </a:prstGeom>
            <a:solidFill>
              <a:schemeClr val="tx2">
                <a:lumMod val="20000"/>
                <a:lumOff val="80000"/>
              </a:schemeClr>
            </a:solidFill>
            <a:ln>
              <a:solidFill>
                <a:srgbClr val="005B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Proxima Nova" panose="02000506030000020004" pitchFamily="2" charset="0"/>
              </a:endParaRPr>
            </a:p>
          </p:txBody>
        </p:sp>
        <p:sp>
          <p:nvSpPr>
            <p:cNvPr id="9" name="TextBox 8"/>
            <p:cNvSpPr txBox="1"/>
            <p:nvPr/>
          </p:nvSpPr>
          <p:spPr>
            <a:xfrm>
              <a:off x="4419595" y="4060554"/>
              <a:ext cx="4491622" cy="430886"/>
            </a:xfrm>
            <a:prstGeom prst="rect">
              <a:avLst/>
            </a:prstGeom>
            <a:noFill/>
          </p:spPr>
          <p:txBody>
            <a:bodyPr wrap="square" rtlCol="0">
              <a:spAutoFit/>
            </a:bodyPr>
            <a:lstStyle/>
            <a:p>
              <a:pPr algn="r"/>
              <a:r>
                <a:rPr lang="en-US" sz="1500" dirty="0">
                  <a:solidFill>
                    <a:prstClr val="black"/>
                  </a:solidFill>
                  <a:latin typeface="Proxima Nova" panose="02000506030000020004" pitchFamily="2" charset="0"/>
                </a:rPr>
                <a:t>Faculty Culture</a:t>
              </a:r>
            </a:p>
          </p:txBody>
        </p:sp>
      </p:grpSp>
      <p:grpSp>
        <p:nvGrpSpPr>
          <p:cNvPr id="15" name="Group 14"/>
          <p:cNvGrpSpPr/>
          <p:nvPr/>
        </p:nvGrpSpPr>
        <p:grpSpPr>
          <a:xfrm>
            <a:off x="4413138" y="1245983"/>
            <a:ext cx="3425863" cy="387569"/>
            <a:chOff x="4343399" y="2623456"/>
            <a:chExt cx="4567818" cy="538655"/>
          </a:xfrm>
        </p:grpSpPr>
        <p:sp>
          <p:nvSpPr>
            <p:cNvPr id="11" name="Pentagon 10"/>
            <p:cNvSpPr/>
            <p:nvPr/>
          </p:nvSpPr>
          <p:spPr>
            <a:xfrm rot="10800000">
              <a:off x="4343399" y="2623456"/>
              <a:ext cx="4567818" cy="538655"/>
            </a:xfrm>
            <a:prstGeom prst="homePlat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Proxima Nova" panose="02000506030000020004" pitchFamily="2" charset="0"/>
              </a:endParaRPr>
            </a:p>
          </p:txBody>
        </p:sp>
        <p:sp>
          <p:nvSpPr>
            <p:cNvPr id="12" name="TextBox 11"/>
            <p:cNvSpPr txBox="1"/>
            <p:nvPr/>
          </p:nvSpPr>
          <p:spPr>
            <a:xfrm>
              <a:off x="4364250" y="2703749"/>
              <a:ext cx="4503695" cy="449144"/>
            </a:xfrm>
            <a:prstGeom prst="rect">
              <a:avLst/>
            </a:prstGeom>
            <a:noFill/>
          </p:spPr>
          <p:txBody>
            <a:bodyPr wrap="square" rtlCol="0">
              <a:spAutoFit/>
            </a:bodyPr>
            <a:lstStyle/>
            <a:p>
              <a:pPr algn="r"/>
              <a:r>
                <a:rPr lang="en-US" sz="1500" dirty="0">
                  <a:solidFill>
                    <a:prstClr val="black"/>
                  </a:solidFill>
                  <a:latin typeface="Proxima Nova" panose="02000506030000020004" pitchFamily="2" charset="0"/>
                </a:rPr>
                <a:t>Mission Delivery</a:t>
              </a:r>
            </a:p>
          </p:txBody>
        </p:sp>
      </p:grpSp>
      <p:grpSp>
        <p:nvGrpSpPr>
          <p:cNvPr id="2" name="Group 1"/>
          <p:cNvGrpSpPr/>
          <p:nvPr/>
        </p:nvGrpSpPr>
        <p:grpSpPr>
          <a:xfrm>
            <a:off x="4413139" y="3120801"/>
            <a:ext cx="3523568" cy="387569"/>
            <a:chOff x="4343398" y="4559114"/>
            <a:chExt cx="4807479" cy="484208"/>
          </a:xfrm>
        </p:grpSpPr>
        <p:sp>
          <p:nvSpPr>
            <p:cNvPr id="19" name="Pentagon 18"/>
            <p:cNvSpPr/>
            <p:nvPr/>
          </p:nvSpPr>
          <p:spPr>
            <a:xfrm rot="10800000">
              <a:off x="4343398" y="4559114"/>
              <a:ext cx="4567819" cy="476032"/>
            </a:xfrm>
            <a:prstGeom prst="homePlat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Proxima Nova" panose="02000506030000020004" pitchFamily="2" charset="0"/>
              </a:endParaRPr>
            </a:p>
          </p:txBody>
        </p:sp>
        <p:sp>
          <p:nvSpPr>
            <p:cNvPr id="20" name="TextBox 19"/>
            <p:cNvSpPr txBox="1"/>
            <p:nvPr/>
          </p:nvSpPr>
          <p:spPr>
            <a:xfrm>
              <a:off x="4564855" y="4612435"/>
              <a:ext cx="4586022" cy="430887"/>
            </a:xfrm>
            <a:prstGeom prst="rect">
              <a:avLst/>
            </a:prstGeom>
            <a:noFill/>
          </p:spPr>
          <p:txBody>
            <a:bodyPr wrap="square" rtlCol="0">
              <a:spAutoFit/>
            </a:bodyPr>
            <a:lstStyle/>
            <a:p>
              <a:r>
                <a:rPr lang="en-US" sz="1500" dirty="0">
                  <a:solidFill>
                    <a:prstClr val="black"/>
                  </a:solidFill>
                  <a:latin typeface="Proxima Nova" panose="02000506030000020004" pitchFamily="2" charset="0"/>
                </a:rPr>
                <a:t> Growth Model &amp; Evaluation Process</a:t>
              </a:r>
            </a:p>
          </p:txBody>
        </p:sp>
      </p:grpSp>
      <p:grpSp>
        <p:nvGrpSpPr>
          <p:cNvPr id="23" name="Group 22"/>
          <p:cNvGrpSpPr/>
          <p:nvPr/>
        </p:nvGrpSpPr>
        <p:grpSpPr>
          <a:xfrm>
            <a:off x="4414617" y="2658600"/>
            <a:ext cx="3425864" cy="371231"/>
            <a:chOff x="4343400" y="3619336"/>
            <a:chExt cx="4567818" cy="494974"/>
          </a:xfrm>
        </p:grpSpPr>
        <p:sp>
          <p:nvSpPr>
            <p:cNvPr id="24" name="Pentagon 23"/>
            <p:cNvSpPr/>
            <p:nvPr/>
          </p:nvSpPr>
          <p:spPr>
            <a:xfrm rot="10800000">
              <a:off x="4343400" y="3619336"/>
              <a:ext cx="4567818" cy="494974"/>
            </a:xfrm>
            <a:prstGeom prst="homePlat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Proxima Nova" panose="02000506030000020004" pitchFamily="2" charset="0"/>
              </a:endParaRPr>
            </a:p>
          </p:txBody>
        </p:sp>
        <p:sp>
          <p:nvSpPr>
            <p:cNvPr id="25" name="TextBox 24"/>
            <p:cNvSpPr txBox="1"/>
            <p:nvPr/>
          </p:nvSpPr>
          <p:spPr>
            <a:xfrm>
              <a:off x="5134371" y="3674485"/>
              <a:ext cx="3776847" cy="430886"/>
            </a:xfrm>
            <a:prstGeom prst="rect">
              <a:avLst/>
            </a:prstGeom>
            <a:noFill/>
          </p:spPr>
          <p:txBody>
            <a:bodyPr wrap="square" rtlCol="0">
              <a:spAutoFit/>
            </a:bodyPr>
            <a:lstStyle/>
            <a:p>
              <a:pPr algn="r"/>
              <a:r>
                <a:rPr lang="en-US" sz="1500" dirty="0">
                  <a:solidFill>
                    <a:prstClr val="black"/>
                  </a:solidFill>
                  <a:latin typeface="Proxima Nova" panose="02000506030000020004" pitchFamily="2" charset="0"/>
                </a:rPr>
                <a:t>Predictability and Support</a:t>
              </a:r>
            </a:p>
          </p:txBody>
        </p:sp>
      </p:grpSp>
    </p:spTree>
    <p:extLst>
      <p:ext uri="{BB962C8B-B14F-4D97-AF65-F5344CB8AC3E}">
        <p14:creationId xmlns:p14="http://schemas.microsoft.com/office/powerpoint/2010/main" val="37053468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4F817-BDD2-6699-DD71-F35DB7CA54A4}"/>
              </a:ext>
            </a:extLst>
          </p:cNvPr>
          <p:cNvSpPr>
            <a:spLocks noGrp="1"/>
          </p:cNvSpPr>
          <p:nvPr>
            <p:ph type="title"/>
          </p:nvPr>
        </p:nvSpPr>
        <p:spPr/>
        <p:txBody>
          <a:bodyPr/>
          <a:lstStyle/>
          <a:p>
            <a:r>
              <a:rPr lang="en-US" dirty="0"/>
              <a:t>We Need:</a:t>
            </a:r>
          </a:p>
        </p:txBody>
      </p:sp>
      <p:sp>
        <p:nvSpPr>
          <p:cNvPr id="3" name="Content Placeholder 2">
            <a:extLst>
              <a:ext uri="{FF2B5EF4-FFF2-40B4-BE49-F238E27FC236}">
                <a16:creationId xmlns:a16="http://schemas.microsoft.com/office/drawing/2014/main" id="{D323E243-5BF3-9638-00C8-8B01795BD067}"/>
              </a:ext>
            </a:extLst>
          </p:cNvPr>
          <p:cNvSpPr>
            <a:spLocks noGrp="1"/>
          </p:cNvSpPr>
          <p:nvPr>
            <p:ph sz="quarter" idx="12"/>
          </p:nvPr>
        </p:nvSpPr>
        <p:spPr/>
        <p:txBody>
          <a:bodyPr/>
          <a:lstStyle/>
          <a:p>
            <a:pPr marL="342900" indent="-342900">
              <a:buAutoNum type="arabicPeriod"/>
            </a:pPr>
            <a:r>
              <a:rPr lang="en-US" sz="2000" dirty="0"/>
              <a:t>Daily academic schedules that are well-paced. </a:t>
            </a:r>
          </a:p>
          <a:p>
            <a:pPr marL="342900" indent="-342900">
              <a:buAutoNum type="arabicPeriod"/>
            </a:pPr>
            <a:r>
              <a:rPr lang="en-US" sz="2000" dirty="0"/>
              <a:t>Intentional rally points and opportunities that bring students together for enjoyable activities.</a:t>
            </a:r>
          </a:p>
          <a:p>
            <a:pPr marL="342900" indent="-342900">
              <a:buAutoNum type="arabicPeriod"/>
            </a:pPr>
            <a:r>
              <a:rPr lang="en-US" sz="2000" dirty="0"/>
              <a:t>24-hour schedules that promote choice time, recovery, and sleep.</a:t>
            </a:r>
          </a:p>
          <a:p>
            <a:pPr marL="342900" indent="-342900">
              <a:buAutoNum type="arabicPeriod"/>
            </a:pPr>
            <a:r>
              <a:rPr lang="en-US" sz="2000" dirty="0"/>
              <a:t>Vigilance against hazing and bullying cultures.</a:t>
            </a:r>
          </a:p>
          <a:p>
            <a:pPr marL="342900" indent="-342900">
              <a:buAutoNum type="arabicPeriod"/>
            </a:pPr>
            <a:r>
              <a:rPr lang="en-US" sz="2000" dirty="0"/>
              <a:t>Curriculum that has relevance!</a:t>
            </a:r>
          </a:p>
          <a:p>
            <a:pPr marL="342900" indent="-342900">
              <a:buAutoNum type="arabicPeriod"/>
            </a:pPr>
            <a:endParaRPr lang="en-US" sz="2000" dirty="0"/>
          </a:p>
        </p:txBody>
      </p:sp>
      <p:pic>
        <p:nvPicPr>
          <p:cNvPr id="6" name="Content Placeholder 5">
            <a:extLst>
              <a:ext uri="{FF2B5EF4-FFF2-40B4-BE49-F238E27FC236}">
                <a16:creationId xmlns:a16="http://schemas.microsoft.com/office/drawing/2014/main" id="{CFA6F3E5-FD36-3A74-B819-CEB4997721C4}"/>
              </a:ext>
            </a:extLst>
          </p:cNvPr>
          <p:cNvPicPr>
            <a:picLocks noGrp="1" noChangeAspect="1"/>
          </p:cNvPicPr>
          <p:nvPr>
            <p:ph sz="quarter" idx="13"/>
          </p:nvPr>
        </p:nvPicPr>
        <p:blipFill>
          <a:blip r:embed="rId2"/>
          <a:stretch>
            <a:fillRect/>
          </a:stretch>
        </p:blipFill>
        <p:spPr>
          <a:xfrm>
            <a:off x="4589463" y="1218605"/>
            <a:ext cx="4230687" cy="3173015"/>
          </a:xfrm>
        </p:spPr>
      </p:pic>
    </p:spTree>
    <p:extLst>
      <p:ext uri="{BB962C8B-B14F-4D97-AF65-F5344CB8AC3E}">
        <p14:creationId xmlns:p14="http://schemas.microsoft.com/office/powerpoint/2010/main" val="16442812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4F817-BDD2-6699-DD71-F35DB7CA54A4}"/>
              </a:ext>
            </a:extLst>
          </p:cNvPr>
          <p:cNvSpPr>
            <a:spLocks noGrp="1"/>
          </p:cNvSpPr>
          <p:nvPr>
            <p:ph type="title"/>
          </p:nvPr>
        </p:nvSpPr>
        <p:spPr>
          <a:xfrm>
            <a:off x="328613" y="429610"/>
            <a:ext cx="8481115" cy="497822"/>
          </a:xfrm>
        </p:spPr>
        <p:txBody>
          <a:bodyPr/>
          <a:lstStyle/>
          <a:p>
            <a:r>
              <a:rPr lang="en-US" dirty="0"/>
              <a:t>We Need:</a:t>
            </a:r>
          </a:p>
        </p:txBody>
      </p:sp>
      <p:sp>
        <p:nvSpPr>
          <p:cNvPr id="3" name="Content Placeholder 2">
            <a:extLst>
              <a:ext uri="{FF2B5EF4-FFF2-40B4-BE49-F238E27FC236}">
                <a16:creationId xmlns:a16="http://schemas.microsoft.com/office/drawing/2014/main" id="{D323E243-5BF3-9638-00C8-8B01795BD067}"/>
              </a:ext>
            </a:extLst>
          </p:cNvPr>
          <p:cNvSpPr>
            <a:spLocks noGrp="1"/>
          </p:cNvSpPr>
          <p:nvPr>
            <p:ph sz="quarter" idx="12"/>
          </p:nvPr>
        </p:nvSpPr>
        <p:spPr/>
        <p:txBody>
          <a:bodyPr/>
          <a:lstStyle/>
          <a:p>
            <a:r>
              <a:rPr lang="en-US" sz="2000" dirty="0"/>
              <a:t>*To partner with parents to promote reduced time on social media and more sleep!</a:t>
            </a:r>
          </a:p>
          <a:p>
            <a:endParaRPr lang="en-US" sz="2000" dirty="0"/>
          </a:p>
          <a:p>
            <a:r>
              <a:rPr lang="en-US" sz="2000" dirty="0"/>
              <a:t>*To introduce “decision-making” opportunities in curriculum. We are educating poor “decision makers.”</a:t>
            </a:r>
          </a:p>
          <a:p>
            <a:endParaRPr lang="en-US" sz="2000" dirty="0"/>
          </a:p>
          <a:p>
            <a:r>
              <a:rPr lang="en-US" sz="2000" dirty="0"/>
              <a:t>*To pay close attention to (and better support) the LBGTQ2S+ students in our care.</a:t>
            </a:r>
          </a:p>
          <a:p>
            <a:pPr marL="342900" indent="-342900">
              <a:buAutoNum type="arabicPeriod"/>
            </a:pPr>
            <a:endParaRPr lang="en-US" sz="2000" dirty="0"/>
          </a:p>
        </p:txBody>
      </p:sp>
      <p:pic>
        <p:nvPicPr>
          <p:cNvPr id="8" name="Content Placeholder 7" descr="A group of people walking&#10;&#10;Description automatically generated with medium confidence">
            <a:extLst>
              <a:ext uri="{FF2B5EF4-FFF2-40B4-BE49-F238E27FC236}">
                <a16:creationId xmlns:a16="http://schemas.microsoft.com/office/drawing/2014/main" id="{0FED1E38-9733-612D-6B82-225DD19603C8}"/>
              </a:ext>
            </a:extLst>
          </p:cNvPr>
          <p:cNvPicPr>
            <a:picLocks noGrp="1" noChangeAspect="1"/>
          </p:cNvPicPr>
          <p:nvPr>
            <p:ph sz="quarter" idx="13"/>
          </p:nvPr>
        </p:nvPicPr>
        <p:blipFill>
          <a:blip r:embed="rId2">
            <a:extLst>
              <a:ext uri="{837473B0-CC2E-450A-ABE3-18F120FF3D39}">
                <a1611:picAttrSrcUrl xmlns:a1611="http://schemas.microsoft.com/office/drawing/2016/11/main" r:id="rId3"/>
              </a:ext>
            </a:extLst>
          </a:blip>
          <a:stretch>
            <a:fillRect/>
          </a:stretch>
        </p:blipFill>
        <p:spPr>
          <a:xfrm>
            <a:off x="4589463" y="1394157"/>
            <a:ext cx="4230687" cy="2821911"/>
          </a:xfrm>
        </p:spPr>
      </p:pic>
      <p:sp>
        <p:nvSpPr>
          <p:cNvPr id="9" name="TextBox 8">
            <a:extLst>
              <a:ext uri="{FF2B5EF4-FFF2-40B4-BE49-F238E27FC236}">
                <a16:creationId xmlns:a16="http://schemas.microsoft.com/office/drawing/2014/main" id="{6CF31BF9-07C0-00C7-71D1-203C9D1D98F2}"/>
              </a:ext>
            </a:extLst>
          </p:cNvPr>
          <p:cNvSpPr txBox="1"/>
          <p:nvPr/>
        </p:nvSpPr>
        <p:spPr>
          <a:xfrm>
            <a:off x="4589463" y="4216068"/>
            <a:ext cx="4230687" cy="230832"/>
          </a:xfrm>
          <a:prstGeom prst="rect">
            <a:avLst/>
          </a:prstGeom>
          <a:noFill/>
        </p:spPr>
        <p:txBody>
          <a:bodyPr wrap="square" rtlCol="0">
            <a:spAutoFit/>
          </a:bodyPr>
          <a:lstStyle/>
          <a:p>
            <a:r>
              <a:rPr lang="en-US" sz="900">
                <a:hlinkClick r:id="rId3" tooltip="https://www.malaysia-students.com/2017/05/"/>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6527823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9810" y="161401"/>
            <a:ext cx="555498"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675" y="266219"/>
            <a:ext cx="4638730" cy="443640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person, wall, indoor&#10;&#10;Description automatically generated">
            <a:extLst>
              <a:ext uri="{FF2B5EF4-FFF2-40B4-BE49-F238E27FC236}">
                <a16:creationId xmlns:a16="http://schemas.microsoft.com/office/drawing/2014/main" id="{4B82BF03-BC07-C9EF-AD01-FDFE85905E37}"/>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18341" r="2" b="3"/>
          <a:stretch/>
        </p:blipFill>
        <p:spPr>
          <a:xfrm>
            <a:off x="432183" y="487870"/>
            <a:ext cx="4221013" cy="3993107"/>
          </a:xfrm>
          <a:prstGeom prst="rect">
            <a:avLst/>
          </a:prstGeom>
        </p:spPr>
      </p:pic>
      <p:sp>
        <p:nvSpPr>
          <p:cNvPr id="18"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58339" y="1458684"/>
            <a:ext cx="301752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C3D6F1D-92E9-F1D4-9282-CDE54579DB2F}"/>
              </a:ext>
            </a:extLst>
          </p:cNvPr>
          <p:cNvSpPr>
            <a:spLocks noGrp="1"/>
          </p:cNvSpPr>
          <p:nvPr>
            <p:ph sz="half" idx="2"/>
          </p:nvPr>
        </p:nvSpPr>
        <p:spPr>
          <a:xfrm>
            <a:off x="5429259" y="1523325"/>
            <a:ext cx="3212238" cy="2633958"/>
          </a:xfrm>
        </p:spPr>
        <p:txBody>
          <a:bodyPr vert="horz" lIns="91440" tIns="45720" rIns="91440" bIns="45720" rtlCol="0" anchor="ctr">
            <a:normAutofit/>
          </a:bodyPr>
          <a:lstStyle/>
          <a:p>
            <a:pPr>
              <a:lnSpc>
                <a:spcPct val="90000"/>
              </a:lnSpc>
            </a:pPr>
            <a:r>
              <a:rPr lang="en-US" sz="2800" kern="1200" dirty="0">
                <a:solidFill>
                  <a:schemeClr val="tx1"/>
                </a:solidFill>
                <a:latin typeface="+mn-lt"/>
                <a:ea typeface="+mn-ea"/>
                <a:cs typeface="+mn-cs"/>
              </a:rPr>
              <a:t>Empower your counseling staff to lead programming…</a:t>
            </a:r>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57884" y="4540020"/>
            <a:ext cx="555498"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67A7BC-5BD2-3820-B7D9-46D34C8FD5B8}"/>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8AB1E097-B7A7-FEB9-F4EE-3FE94911CB6E}"/>
              </a:ext>
            </a:extLst>
          </p:cNvPr>
          <p:cNvSpPr txBox="1"/>
          <p:nvPr/>
        </p:nvSpPr>
        <p:spPr>
          <a:xfrm>
            <a:off x="2237150" y="4280922"/>
            <a:ext cx="2416046"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cs typeface="+mn-cs"/>
                <a:hlinkClick r:id="rId3" tooltip="https://courses.lumenlearning.com/lumencollegesuccessxtraining2/chapter/college-overview/">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117311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Calendar&#10;&#10;Description automatically generated with low confidence">
            <a:extLst>
              <a:ext uri="{FF2B5EF4-FFF2-40B4-BE49-F238E27FC236}">
                <a16:creationId xmlns:a16="http://schemas.microsoft.com/office/drawing/2014/main" id="{35543C4D-1104-C1FE-11D7-546EAEA6846C}"/>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10265" r="8023" b="3"/>
          <a:stretch/>
        </p:blipFill>
        <p:spPr>
          <a:xfrm>
            <a:off x="3" y="10"/>
            <a:ext cx="4571997" cy="3147200"/>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9" name="Picture 8" descr="Text, letter&#10;&#10;Description automatically generated">
            <a:extLst>
              <a:ext uri="{FF2B5EF4-FFF2-40B4-BE49-F238E27FC236}">
                <a16:creationId xmlns:a16="http://schemas.microsoft.com/office/drawing/2014/main" id="{90BEBA22-B3CA-F0E6-2A5F-79FB317AFD2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523" r="1093" b="-1"/>
          <a:stretch/>
        </p:blipFill>
        <p:spPr>
          <a:xfrm>
            <a:off x="4514850" y="10"/>
            <a:ext cx="4629146" cy="3140744"/>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32"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91765" y="4053404"/>
            <a:ext cx="1165860" cy="13716"/>
          </a:xfrm>
          <a:custGeom>
            <a:avLst/>
            <a:gdLst>
              <a:gd name="connsiteX0" fmla="*/ 0 w 1165860"/>
              <a:gd name="connsiteY0" fmla="*/ 0 h 13716"/>
              <a:gd name="connsiteX1" fmla="*/ 606247 w 1165860"/>
              <a:gd name="connsiteY1" fmla="*/ 0 h 13716"/>
              <a:gd name="connsiteX2" fmla="*/ 1165860 w 1165860"/>
              <a:gd name="connsiteY2" fmla="*/ 0 h 13716"/>
              <a:gd name="connsiteX3" fmla="*/ 1165860 w 1165860"/>
              <a:gd name="connsiteY3" fmla="*/ 13716 h 13716"/>
              <a:gd name="connsiteX4" fmla="*/ 594589 w 1165860"/>
              <a:gd name="connsiteY4" fmla="*/ 13716 h 13716"/>
              <a:gd name="connsiteX5" fmla="*/ 0 w 1165860"/>
              <a:gd name="connsiteY5" fmla="*/ 13716 h 13716"/>
              <a:gd name="connsiteX6" fmla="*/ 0 w 1165860"/>
              <a:gd name="connsiteY6" fmla="*/ 0 h 13716"/>
              <a:gd name="connsiteX0" fmla="*/ 0 w 1165860"/>
              <a:gd name="connsiteY0" fmla="*/ 0 h 13716"/>
              <a:gd name="connsiteX1" fmla="*/ 571271 w 1165860"/>
              <a:gd name="connsiteY1" fmla="*/ 0 h 13716"/>
              <a:gd name="connsiteX2" fmla="*/ 1165860 w 1165860"/>
              <a:gd name="connsiteY2" fmla="*/ 0 h 13716"/>
              <a:gd name="connsiteX3" fmla="*/ 1165860 w 1165860"/>
              <a:gd name="connsiteY3" fmla="*/ 13716 h 13716"/>
              <a:gd name="connsiteX4" fmla="*/ 582930 w 1165860"/>
              <a:gd name="connsiteY4" fmla="*/ 13716 h 13716"/>
              <a:gd name="connsiteX5" fmla="*/ 0 w 1165860"/>
              <a:gd name="connsiteY5" fmla="*/ 13716 h 13716"/>
              <a:gd name="connsiteX6" fmla="*/ 0 w 116586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5860" h="13716" fill="none" extrusionOk="0">
                <a:moveTo>
                  <a:pt x="0" y="0"/>
                </a:moveTo>
                <a:cubicBezTo>
                  <a:pt x="162513" y="-11573"/>
                  <a:pt x="293236" y="13784"/>
                  <a:pt x="606247" y="0"/>
                </a:cubicBezTo>
                <a:cubicBezTo>
                  <a:pt x="918540" y="21259"/>
                  <a:pt x="1045080" y="-115"/>
                  <a:pt x="1165860" y="0"/>
                </a:cubicBezTo>
                <a:cubicBezTo>
                  <a:pt x="1165019" y="4344"/>
                  <a:pt x="1166624" y="8943"/>
                  <a:pt x="1165860" y="13716"/>
                </a:cubicBezTo>
                <a:cubicBezTo>
                  <a:pt x="946700" y="12426"/>
                  <a:pt x="749200" y="55216"/>
                  <a:pt x="594589" y="13716"/>
                </a:cubicBezTo>
                <a:cubicBezTo>
                  <a:pt x="456803" y="27350"/>
                  <a:pt x="127892" y="32293"/>
                  <a:pt x="0" y="13716"/>
                </a:cubicBezTo>
                <a:cubicBezTo>
                  <a:pt x="333" y="7342"/>
                  <a:pt x="-50" y="3958"/>
                  <a:pt x="0" y="0"/>
                </a:cubicBezTo>
                <a:close/>
              </a:path>
              <a:path w="1165860" h="13716" stroke="0" extrusionOk="0">
                <a:moveTo>
                  <a:pt x="0" y="0"/>
                </a:moveTo>
                <a:cubicBezTo>
                  <a:pt x="167350" y="-3293"/>
                  <a:pt x="437486" y="-21181"/>
                  <a:pt x="571271" y="0"/>
                </a:cubicBezTo>
                <a:cubicBezTo>
                  <a:pt x="682336" y="18030"/>
                  <a:pt x="900098" y="-64409"/>
                  <a:pt x="1165860" y="0"/>
                </a:cubicBezTo>
                <a:cubicBezTo>
                  <a:pt x="1165765" y="6724"/>
                  <a:pt x="1165823" y="9557"/>
                  <a:pt x="1165860" y="13716"/>
                </a:cubicBezTo>
                <a:cubicBezTo>
                  <a:pt x="972168" y="33850"/>
                  <a:pt x="797113" y="36398"/>
                  <a:pt x="582930" y="13716"/>
                </a:cubicBezTo>
                <a:cubicBezTo>
                  <a:pt x="375326" y="35428"/>
                  <a:pt x="253285" y="24936"/>
                  <a:pt x="0" y="13716"/>
                </a:cubicBezTo>
                <a:cubicBezTo>
                  <a:pt x="416" y="7935"/>
                  <a:pt x="-303" y="5797"/>
                  <a:pt x="0" y="0"/>
                </a:cubicBezTo>
                <a:close/>
              </a:path>
              <a:path w="1165860" h="13716" fill="none" stroke="0" extrusionOk="0">
                <a:moveTo>
                  <a:pt x="0" y="0"/>
                </a:moveTo>
                <a:cubicBezTo>
                  <a:pt x="141691" y="-9407"/>
                  <a:pt x="290986" y="-3815"/>
                  <a:pt x="606247" y="0"/>
                </a:cubicBezTo>
                <a:cubicBezTo>
                  <a:pt x="921700" y="15825"/>
                  <a:pt x="1020734" y="-3786"/>
                  <a:pt x="1165860" y="0"/>
                </a:cubicBezTo>
                <a:cubicBezTo>
                  <a:pt x="1164964" y="5033"/>
                  <a:pt x="1165847" y="9200"/>
                  <a:pt x="1165860" y="13716"/>
                </a:cubicBezTo>
                <a:cubicBezTo>
                  <a:pt x="917161" y="-9135"/>
                  <a:pt x="771575" y="33167"/>
                  <a:pt x="594589" y="13716"/>
                </a:cubicBezTo>
                <a:cubicBezTo>
                  <a:pt x="470947" y="9820"/>
                  <a:pt x="122508" y="15185"/>
                  <a:pt x="0" y="13716"/>
                </a:cubicBezTo>
                <a:cubicBezTo>
                  <a:pt x="-660" y="7426"/>
                  <a:pt x="-250" y="453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165860"/>
                      <a:gd name="connsiteY0" fmla="*/ 0 h 13716"/>
                      <a:gd name="connsiteX1" fmla="*/ 606247 w 1165860"/>
                      <a:gd name="connsiteY1" fmla="*/ 0 h 13716"/>
                      <a:gd name="connsiteX2" fmla="*/ 1165860 w 1165860"/>
                      <a:gd name="connsiteY2" fmla="*/ 0 h 13716"/>
                      <a:gd name="connsiteX3" fmla="*/ 1165860 w 1165860"/>
                      <a:gd name="connsiteY3" fmla="*/ 13716 h 13716"/>
                      <a:gd name="connsiteX4" fmla="*/ 594589 w 1165860"/>
                      <a:gd name="connsiteY4" fmla="*/ 13716 h 13716"/>
                      <a:gd name="connsiteX5" fmla="*/ 0 w 1165860"/>
                      <a:gd name="connsiteY5" fmla="*/ 13716 h 13716"/>
                      <a:gd name="connsiteX6" fmla="*/ 0 w 116586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5860" h="13716" fill="none" extrusionOk="0">
                        <a:moveTo>
                          <a:pt x="0" y="0"/>
                        </a:moveTo>
                        <a:cubicBezTo>
                          <a:pt x="164196" y="4475"/>
                          <a:pt x="311417" y="-11483"/>
                          <a:pt x="606247" y="0"/>
                        </a:cubicBezTo>
                        <a:cubicBezTo>
                          <a:pt x="901077" y="11483"/>
                          <a:pt x="1028750" y="-4041"/>
                          <a:pt x="1165860" y="0"/>
                        </a:cubicBezTo>
                        <a:cubicBezTo>
                          <a:pt x="1165578" y="4434"/>
                          <a:pt x="1165988" y="8423"/>
                          <a:pt x="1165860" y="13716"/>
                        </a:cubicBezTo>
                        <a:cubicBezTo>
                          <a:pt x="940964" y="3888"/>
                          <a:pt x="745886" y="20893"/>
                          <a:pt x="594589" y="13716"/>
                        </a:cubicBezTo>
                        <a:cubicBezTo>
                          <a:pt x="443292" y="6539"/>
                          <a:pt x="119306" y="21776"/>
                          <a:pt x="0" y="13716"/>
                        </a:cubicBezTo>
                        <a:cubicBezTo>
                          <a:pt x="103" y="7543"/>
                          <a:pt x="-154" y="4446"/>
                          <a:pt x="0" y="0"/>
                        </a:cubicBezTo>
                        <a:close/>
                      </a:path>
                      <a:path w="1165860" h="13716" stroke="0" extrusionOk="0">
                        <a:moveTo>
                          <a:pt x="0" y="0"/>
                        </a:moveTo>
                        <a:cubicBezTo>
                          <a:pt x="199755" y="-8614"/>
                          <a:pt x="439971" y="-19466"/>
                          <a:pt x="571271" y="0"/>
                        </a:cubicBezTo>
                        <a:cubicBezTo>
                          <a:pt x="702571" y="19466"/>
                          <a:pt x="922660" y="-18418"/>
                          <a:pt x="1165860" y="0"/>
                        </a:cubicBezTo>
                        <a:cubicBezTo>
                          <a:pt x="1165756" y="6849"/>
                          <a:pt x="1166068" y="9414"/>
                          <a:pt x="1165860" y="13716"/>
                        </a:cubicBezTo>
                        <a:cubicBezTo>
                          <a:pt x="981594" y="16996"/>
                          <a:pt x="788922" y="30312"/>
                          <a:pt x="582930" y="13716"/>
                        </a:cubicBezTo>
                        <a:cubicBezTo>
                          <a:pt x="376938" y="-2880"/>
                          <a:pt x="227474" y="40246"/>
                          <a:pt x="0" y="13716"/>
                        </a:cubicBezTo>
                        <a:cubicBezTo>
                          <a:pt x="469" y="7851"/>
                          <a:pt x="200" y="57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9378654-99AE-AE4E-D2DA-AE95921D2BFB}"/>
              </a:ext>
            </a:extLst>
          </p:cNvPr>
          <p:cNvSpPr>
            <a:spLocks noGrp="1"/>
          </p:cNvSpPr>
          <p:nvPr>
            <p:ph sz="half" idx="2"/>
          </p:nvPr>
        </p:nvSpPr>
        <p:spPr>
          <a:xfrm>
            <a:off x="3490720" y="3422142"/>
            <a:ext cx="5177791" cy="1200150"/>
          </a:xfr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kern="1200">
                <a:solidFill>
                  <a:schemeClr val="tx1"/>
                </a:solidFill>
                <a:latin typeface="+mn-lt"/>
                <a:ea typeface="+mn-ea"/>
                <a:cs typeface="+mn-cs"/>
              </a:rPr>
              <a:t>Find ways to reduce stress and to have some fun!</a:t>
            </a:r>
          </a:p>
        </p:txBody>
      </p:sp>
      <p:sp>
        <p:nvSpPr>
          <p:cNvPr id="2" name="Title 1">
            <a:extLst>
              <a:ext uri="{FF2B5EF4-FFF2-40B4-BE49-F238E27FC236}">
                <a16:creationId xmlns:a16="http://schemas.microsoft.com/office/drawing/2014/main" id="{285E74AF-A4E7-597C-3F69-86350DA11A22}"/>
              </a:ext>
            </a:extLst>
          </p:cNvPr>
          <p:cNvSpPr>
            <a:spLocks noGrp="1"/>
          </p:cNvSpPr>
          <p:nvPr>
            <p:ph type="title"/>
          </p:nvPr>
        </p:nvSpPr>
        <p:spPr/>
        <p:txBody>
          <a:bodyPr/>
          <a:lstStyle/>
          <a:p>
            <a:endParaRPr lang="en-US" dirty="0"/>
          </a:p>
        </p:txBody>
      </p:sp>
      <p:sp>
        <p:nvSpPr>
          <p:cNvPr id="7" name="TextBox 6">
            <a:extLst>
              <a:ext uri="{FF2B5EF4-FFF2-40B4-BE49-F238E27FC236}">
                <a16:creationId xmlns:a16="http://schemas.microsoft.com/office/drawing/2014/main" id="{08DCB341-C5C8-3D44-E722-E497CFFD311F}"/>
              </a:ext>
            </a:extLst>
          </p:cNvPr>
          <p:cNvSpPr txBox="1"/>
          <p:nvPr/>
        </p:nvSpPr>
        <p:spPr>
          <a:xfrm>
            <a:off x="6420177" y="5156200"/>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cs typeface="+mn-cs"/>
                <a:hlinkClick r:id="rId3" tooltip="https://www.peoplemattersglobal.com/news/work-culture/89-of-uk-employees-suffers-from-workplace-stress-23963">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mn-lt"/>
              <a:ea typeface="+mn-ea"/>
              <a:cs typeface="+mn-cs"/>
            </a:endParaRPr>
          </a:p>
        </p:txBody>
      </p:sp>
      <p:sp>
        <p:nvSpPr>
          <p:cNvPr id="10" name="TextBox 9">
            <a:extLst>
              <a:ext uri="{FF2B5EF4-FFF2-40B4-BE49-F238E27FC236}">
                <a16:creationId xmlns:a16="http://schemas.microsoft.com/office/drawing/2014/main" id="{7D10C215-C219-3786-908E-3738821845DC}"/>
              </a:ext>
            </a:extLst>
          </p:cNvPr>
          <p:cNvSpPr txBox="1"/>
          <p:nvPr/>
        </p:nvSpPr>
        <p:spPr>
          <a:xfrm>
            <a:off x="3683654" y="5156200"/>
            <a:ext cx="2723823"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cs typeface="+mn-cs"/>
                <a:hlinkClick r:id="rId5" tooltip="http://www.duperrin.com/english/2017/02/01/why-you-dont-need-a-chief-happiness-officer/">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36402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6368-F65C-4C8A-AA2E-07AD5DDBDA2A}"/>
              </a:ext>
            </a:extLst>
          </p:cNvPr>
          <p:cNvSpPr>
            <a:spLocks noGrp="1"/>
          </p:cNvSpPr>
          <p:nvPr>
            <p:ph type="title"/>
          </p:nvPr>
        </p:nvSpPr>
        <p:spPr/>
        <p:txBody>
          <a:bodyPr wrap="square" anchor="t">
            <a:normAutofit fontScale="90000"/>
          </a:bodyPr>
          <a:lstStyle/>
          <a:p>
            <a:pPr>
              <a:lnSpc>
                <a:spcPct val="90000"/>
              </a:lnSpc>
            </a:pPr>
            <a:r>
              <a:rPr lang="en-US" dirty="0"/>
              <a:t>Simple Things Teachers can Do (and Need Training In) </a:t>
            </a:r>
          </a:p>
        </p:txBody>
      </p:sp>
      <p:sp>
        <p:nvSpPr>
          <p:cNvPr id="3" name="Text Placeholder 2">
            <a:extLst>
              <a:ext uri="{FF2B5EF4-FFF2-40B4-BE49-F238E27FC236}">
                <a16:creationId xmlns:a16="http://schemas.microsoft.com/office/drawing/2014/main" id="{6E09E7ED-F9D6-F4EF-AC42-37D6D5EA7E7A}"/>
              </a:ext>
            </a:extLst>
          </p:cNvPr>
          <p:cNvSpPr>
            <a:spLocks noGrp="1"/>
          </p:cNvSpPr>
          <p:nvPr>
            <p:ph type="body" idx="1"/>
          </p:nvPr>
        </p:nvSpPr>
        <p:spPr/>
        <p:txBody>
          <a:bodyPr/>
          <a:lstStyle/>
          <a:p>
            <a:endParaRPr lang="en-US"/>
          </a:p>
        </p:txBody>
      </p:sp>
      <p:graphicFrame>
        <p:nvGraphicFramePr>
          <p:cNvPr id="6" name="Content Placeholder 2">
            <a:extLst>
              <a:ext uri="{FF2B5EF4-FFF2-40B4-BE49-F238E27FC236}">
                <a16:creationId xmlns:a16="http://schemas.microsoft.com/office/drawing/2014/main" id="{42A86ADC-6A91-4B4D-9E77-621A7CCE6E11}"/>
              </a:ext>
            </a:extLst>
          </p:cNvPr>
          <p:cNvGraphicFramePr>
            <a:graphicFrameLocks noGrp="1"/>
          </p:cNvGraphicFramePr>
          <p:nvPr>
            <p:ph sz="quarter" idx="4294967295"/>
          </p:nvPr>
        </p:nvGraphicFramePr>
        <p:xfrm>
          <a:off x="0" y="1047750"/>
          <a:ext cx="8480425" cy="351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35464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97B1F4-5DD8-0389-55A0-6069B93A5DC8}"/>
              </a:ext>
            </a:extLst>
          </p:cNvPr>
          <p:cNvSpPr>
            <a:spLocks noGrp="1"/>
          </p:cNvSpPr>
          <p:nvPr>
            <p:ph type="body" idx="1"/>
          </p:nvPr>
        </p:nvSpPr>
        <p:spPr>
          <a:xfrm>
            <a:off x="2148209" y="815363"/>
            <a:ext cx="4847582" cy="1023573"/>
          </a:xfrm>
        </p:spPr>
        <p:txBody>
          <a:bodyPr/>
          <a:lstStyle/>
          <a:p>
            <a:r>
              <a:rPr lang="en-US" dirty="0"/>
              <a:t>Student Experience</a:t>
            </a:r>
          </a:p>
        </p:txBody>
      </p:sp>
      <p:sp>
        <p:nvSpPr>
          <p:cNvPr id="2" name="TextBox 1">
            <a:extLst>
              <a:ext uri="{FF2B5EF4-FFF2-40B4-BE49-F238E27FC236}">
                <a16:creationId xmlns:a16="http://schemas.microsoft.com/office/drawing/2014/main" id="{3B61F225-E847-BC0F-9696-0E09607151E8}"/>
              </a:ext>
            </a:extLst>
          </p:cNvPr>
          <p:cNvSpPr txBox="1"/>
          <p:nvPr/>
        </p:nvSpPr>
        <p:spPr>
          <a:xfrm>
            <a:off x="1790701" y="2332110"/>
            <a:ext cx="5725168" cy="2246769"/>
          </a:xfrm>
          <a:prstGeom prst="rect">
            <a:avLst/>
          </a:prstGeom>
          <a:noFill/>
        </p:spPr>
        <p:txBody>
          <a:bodyPr wrap="square">
            <a:spAutoFit/>
          </a:bodyPr>
          <a:lstStyle/>
          <a:p>
            <a:pPr algn="ctr"/>
            <a:r>
              <a:rPr lang="en-US" sz="2800" dirty="0">
                <a:solidFill>
                  <a:schemeClr val="bg1"/>
                </a:solidFill>
              </a:rPr>
              <a:t>Build your student experience on foundations that support well-being (positivity affect, engagement, belonging, meaning and self-efficacy)</a:t>
            </a:r>
          </a:p>
        </p:txBody>
      </p:sp>
    </p:spTree>
    <p:extLst>
      <p:ext uri="{BB962C8B-B14F-4D97-AF65-F5344CB8AC3E}">
        <p14:creationId xmlns:p14="http://schemas.microsoft.com/office/powerpoint/2010/main" val="1621117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1AEEFA-C79D-8CBF-4B0B-CE84E98817E0}"/>
              </a:ext>
            </a:extLst>
          </p:cNvPr>
          <p:cNvSpPr>
            <a:spLocks noGrp="1"/>
          </p:cNvSpPr>
          <p:nvPr>
            <p:ph type="body" idx="1"/>
          </p:nvPr>
        </p:nvSpPr>
        <p:spPr/>
        <p:txBody>
          <a:bodyPr/>
          <a:lstStyle/>
          <a:p>
            <a:endParaRPr lang="en-US" dirty="0"/>
          </a:p>
        </p:txBody>
      </p:sp>
      <p:pic>
        <p:nvPicPr>
          <p:cNvPr id="4" name="Picture 3" descr="Icon&#10;&#10;Description automatically generated">
            <a:extLst>
              <a:ext uri="{FF2B5EF4-FFF2-40B4-BE49-F238E27FC236}">
                <a16:creationId xmlns:a16="http://schemas.microsoft.com/office/drawing/2014/main" id="{40E3F5E4-8E33-3DFD-5B3E-4D0756847F1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000" y="66675"/>
            <a:ext cx="7620000" cy="5010150"/>
          </a:xfrm>
          <a:prstGeom prst="rect">
            <a:avLst/>
          </a:prstGeom>
        </p:spPr>
      </p:pic>
      <p:sp>
        <p:nvSpPr>
          <p:cNvPr id="5" name="TextBox 4">
            <a:extLst>
              <a:ext uri="{FF2B5EF4-FFF2-40B4-BE49-F238E27FC236}">
                <a16:creationId xmlns:a16="http://schemas.microsoft.com/office/drawing/2014/main" id="{003F117E-530D-9492-4420-27461B368D74}"/>
              </a:ext>
            </a:extLst>
          </p:cNvPr>
          <p:cNvSpPr txBox="1"/>
          <p:nvPr/>
        </p:nvSpPr>
        <p:spPr>
          <a:xfrm>
            <a:off x="762000" y="5076825"/>
            <a:ext cx="7620000" cy="230832"/>
          </a:xfrm>
          <a:prstGeom prst="rect">
            <a:avLst/>
          </a:prstGeom>
          <a:noFill/>
        </p:spPr>
        <p:txBody>
          <a:bodyPr wrap="square" rtlCol="0">
            <a:spAutoFit/>
          </a:bodyPr>
          <a:lstStyle/>
          <a:p>
            <a:r>
              <a:rPr lang="en-US" sz="900">
                <a:hlinkClick r:id="rId3" tooltip="https://www.disgracesonthemenu.com/2011/11/search-queries.html"/>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2699465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6E7A4D-FB69-0A5C-A080-6D80B1CA9709}"/>
              </a:ext>
            </a:extLst>
          </p:cNvPr>
          <p:cNvSpPr>
            <a:spLocks noGrp="1"/>
          </p:cNvSpPr>
          <p:nvPr>
            <p:ph type="body" idx="1"/>
          </p:nvPr>
        </p:nvSpPr>
        <p:spPr/>
        <p:txBody>
          <a:bodyPr/>
          <a:lstStyle/>
          <a:p>
            <a:r>
              <a:rPr lang="en-US" dirty="0"/>
              <a:t>Thank You!</a:t>
            </a:r>
          </a:p>
          <a:p>
            <a:endParaRPr lang="en-US" dirty="0"/>
          </a:p>
          <a:p>
            <a:r>
              <a:rPr lang="en-US" sz="2800" dirty="0"/>
              <a:t>scott.wilson@isminc.com</a:t>
            </a:r>
          </a:p>
        </p:txBody>
      </p:sp>
    </p:spTree>
    <p:extLst>
      <p:ext uri="{BB962C8B-B14F-4D97-AF65-F5344CB8AC3E}">
        <p14:creationId xmlns:p14="http://schemas.microsoft.com/office/powerpoint/2010/main" val="3782621863"/>
      </p:ext>
    </p:extLst>
  </p:cSld>
  <p:clrMapOvr>
    <a:masterClrMapping/>
  </p:clrMapOvr>
</p:sld>
</file>

<file path=ppt/theme/theme1.xml><?xml version="1.0" encoding="utf-8"?>
<a:theme xmlns:a="http://schemas.openxmlformats.org/drawingml/2006/main" name="Default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1221</TotalTime>
  <Words>5517</Words>
  <Application>Microsoft Office PowerPoint</Application>
  <PresentationFormat>On-screen Show (16:9)</PresentationFormat>
  <Paragraphs>787</Paragraphs>
  <Slides>97</Slides>
  <Notes>51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97</vt:i4>
      </vt:variant>
    </vt:vector>
  </HeadingPairs>
  <TitlesOfParts>
    <vt:vector size="112" baseType="lpstr">
      <vt:lpstr>Times New Roman</vt:lpstr>
      <vt:lpstr>Abadi</vt:lpstr>
      <vt:lpstr>Calibri</vt:lpstr>
      <vt:lpstr>Aharoni</vt:lpstr>
      <vt:lpstr>Noto Sans Symbols</vt:lpstr>
      <vt:lpstr>Merriweather-Regular</vt:lpstr>
      <vt:lpstr>Open Sans</vt:lpstr>
      <vt:lpstr>Wingdings</vt:lpstr>
      <vt:lpstr>Proxima Nova</vt:lpstr>
      <vt:lpstr>Garamond</vt:lpstr>
      <vt:lpstr>Times</vt:lpstr>
      <vt:lpstr>georgia</vt:lpstr>
      <vt:lpstr>Arial</vt:lpstr>
      <vt:lpstr>Tw Cen MT</vt:lpstr>
      <vt:lpstr>Default Theme</vt:lpstr>
      <vt:lpstr>PowerPoint Presentation</vt:lpstr>
      <vt:lpstr>PowerPoint Presentation</vt:lpstr>
      <vt:lpstr>Presented by </vt:lpstr>
      <vt:lpstr>A Special Treat</vt:lpstr>
      <vt:lpstr>A Special Treat</vt:lpstr>
      <vt:lpstr>A Special Treat Braemer </vt:lpstr>
      <vt:lpstr>PowerPoint Presentation</vt:lpstr>
      <vt:lpstr>PowerPoint Presentation</vt:lpstr>
      <vt:lpstr>The School Culture Sphere</vt:lpstr>
      <vt:lpstr>ISM Research: School Culture &amp; Enrollment</vt:lpstr>
      <vt:lpstr>ISM Research: Culture Influences Outcomes Best When We Have…</vt:lpstr>
      <vt:lpstr>Leadership &amp; School Culture</vt:lpstr>
      <vt:lpstr>PowerPoint Presentation</vt:lpstr>
      <vt:lpstr>Why Culture Matters…It’s Who We Are!</vt:lpstr>
      <vt:lpstr>Why Culture Matters…Intentionality</vt:lpstr>
      <vt:lpstr>Why Culture Matters…It’s Part of Our Value Proposition…A “Differentiator” </vt:lpstr>
      <vt:lpstr>Why Culture Matters… Culture Helps Set Norms for Behaviors</vt:lpstr>
      <vt:lpstr>Why Culture Matters… Culture Reflects Leadership   You are the sherpa for your school’s culture…</vt:lpstr>
      <vt:lpstr>Why Culture Matters… A Positive Culture Changes Lives for the Better!   </vt:lpstr>
      <vt:lpstr>PowerPoint Presentation</vt:lpstr>
      <vt:lpstr>II. Board Culture and Its Effects on Our Schools (and on Us)</vt:lpstr>
      <vt:lpstr>EVERY Board’s Mission</vt:lpstr>
      <vt:lpstr>Boards of Trustees: Four Primary Responsibilities</vt:lpstr>
      <vt:lpstr>Trustees’ Major Roles</vt:lpstr>
      <vt:lpstr>The Qualities of Great Boards </vt:lpstr>
      <vt:lpstr>Great Boards Do Not…</vt:lpstr>
      <vt:lpstr>III. School Culture &amp; Parents</vt:lpstr>
      <vt:lpstr>PowerPoint Presentation</vt:lpstr>
      <vt:lpstr>PowerPoint Presentation</vt:lpstr>
      <vt:lpstr>What Do We Know About Private School Parents? </vt:lpstr>
      <vt:lpstr>Parents are Anxious and Afraid</vt:lpstr>
      <vt:lpstr>ISM Research: What Matters Most to Parents</vt:lpstr>
      <vt:lpstr>PowerPoint Presentation</vt:lpstr>
      <vt:lpstr>PowerPoint Presentation</vt:lpstr>
      <vt:lpstr>We Asked 29,920 Private School Parents …</vt:lpstr>
      <vt:lpstr>Here’s What We Learned</vt:lpstr>
      <vt:lpstr>PowerPoint Presentation</vt:lpstr>
      <vt:lpstr>PowerPoint Presentation</vt:lpstr>
      <vt:lpstr>ISM’s Questions Related to Parents &amp; Culture</vt:lpstr>
      <vt:lpstr>IV. Faculty Culture…A Tipping Point?</vt:lpstr>
      <vt:lpstr>PowerPoint Presentation</vt:lpstr>
      <vt:lpstr>The “Teacher Shortage”</vt:lpstr>
      <vt:lpstr>The “Teacher Shortage” is Highly Localized and Overblown </vt:lpstr>
      <vt:lpstr>As of March-June 22, Private School Admin are Not Overly Concerned</vt:lpstr>
      <vt:lpstr>As of 21-22, Private School Teachers are Staying </vt:lpstr>
      <vt:lpstr>The “Teacher Shortage” – ISM’s View</vt:lpstr>
      <vt:lpstr>PowerPoint Presentation</vt:lpstr>
      <vt:lpstr>The Pool of Possible Teachers Likely to Decline</vt:lpstr>
      <vt:lpstr>The Teacher Wage Penalty is Getting Worse in a Job Seeker’s Market </vt:lpstr>
      <vt:lpstr>36% Have Seriously Considered Leaving, But Stayed </vt:lpstr>
      <vt:lpstr>PowerPoint Presentation</vt:lpstr>
      <vt:lpstr>Turmoil in Private Schools will Continue </vt:lpstr>
      <vt:lpstr>The Issues Teachers Identified Deserve to Be Addressed </vt:lpstr>
      <vt:lpstr>How we attract top talent, develop, and retain teachers begins with understanding what teachers say about those issues.  </vt:lpstr>
      <vt:lpstr>PowerPoint Presentation</vt:lpstr>
      <vt:lpstr>PAY ATTENTION</vt:lpstr>
      <vt:lpstr>PowerPoint Presentation</vt:lpstr>
      <vt:lpstr>What 3 things could the school do to increase the chances you would teach here for the foreseeable future?</vt:lpstr>
      <vt:lpstr>2021-22 ISM Research – 2753 Private School Teachers </vt:lpstr>
      <vt:lpstr>Themes From Open Ended Question Responses</vt:lpstr>
      <vt:lpstr>Themes From Open Ended Question Responses</vt:lpstr>
      <vt:lpstr>PowerPoint Presentation</vt:lpstr>
      <vt:lpstr> </vt:lpstr>
      <vt:lpstr>V. Our Students (Our Purpose)…How are They Doing?</vt:lpstr>
      <vt:lpstr>Kevin Graham, John Gulla, Steve Piltch (GGP) Community &amp; Belonging Survey: Fall 2022   </vt:lpstr>
      <vt:lpstr>GGP Community &amp; Belonging Survey</vt:lpstr>
      <vt:lpstr>GGP Community &amp; Belonging Survey</vt:lpstr>
      <vt:lpstr>GGP Community &amp; Belonging Survey</vt:lpstr>
      <vt:lpstr>GGP Community &amp; Belonging Survey</vt:lpstr>
      <vt:lpstr>GGP Community &amp; Belonging Survey</vt:lpstr>
      <vt:lpstr>GGP Community &amp; Belonging Survey</vt:lpstr>
      <vt:lpstr>GGP Community &amp; Belonging Survey</vt:lpstr>
      <vt:lpstr>VI. Heads of School…Building the Culture You Aspire to Have</vt:lpstr>
      <vt:lpstr>Strategies for Building the Culture You Aspire to Have</vt:lpstr>
      <vt:lpstr>From the ISM 2016 Head’s Well-Being Study: School Culture (R=.47; R2=.23)</vt:lpstr>
      <vt:lpstr>Strategies for Building Culture…Starts with Your Flourishing!</vt:lpstr>
      <vt:lpstr>Keys to Flourishing</vt:lpstr>
      <vt:lpstr>Keys to Flourishing: Mentors</vt:lpstr>
      <vt:lpstr>Keys to Flourishing: Trusted Peers</vt:lpstr>
      <vt:lpstr>Keys to Flourishing Life Beyond the Gates</vt:lpstr>
      <vt:lpstr>Providing Predictability &amp; Support Step One: Self Care</vt:lpstr>
      <vt:lpstr>Strategies for Building the Culture Your School Deserves: The Board</vt:lpstr>
      <vt:lpstr>PowerPoint Presentation</vt:lpstr>
      <vt:lpstr>Working with Faculty &amp; Staff Successful Heads of School…The Basics</vt:lpstr>
      <vt:lpstr>Working with Faculty &amp; Staff Accountability</vt:lpstr>
      <vt:lpstr>Baylor School Core Values of Professional Conduct</vt:lpstr>
      <vt:lpstr>PowerPoint Presentation</vt:lpstr>
      <vt:lpstr>PowerPoint Presentation</vt:lpstr>
      <vt:lpstr>ISM Research: Increase Positive Affect</vt:lpstr>
      <vt:lpstr>We Need:</vt:lpstr>
      <vt:lpstr>We Need:</vt:lpstr>
      <vt:lpstr>PowerPoint Presentation</vt:lpstr>
      <vt:lpstr>PowerPoint Presentation</vt:lpstr>
      <vt:lpstr>Simple Things Teachers can Do (and Need Training In)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Wilson</dc:creator>
  <cp:lastModifiedBy>Oakes Hunnewell</cp:lastModifiedBy>
  <cp:revision>28</cp:revision>
  <dcterms:modified xsi:type="dcterms:W3CDTF">2023-02-01T16:58:42Z</dcterms:modified>
</cp:coreProperties>
</file>